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6" r:id="rId5"/>
    <p:sldId id="258" r:id="rId6"/>
    <p:sldId id="264" r:id="rId7"/>
    <p:sldId id="260" r:id="rId8"/>
    <p:sldId id="263" r:id="rId9"/>
    <p:sldId id="283" r:id="rId10"/>
    <p:sldId id="280" r:id="rId11"/>
    <p:sldId id="281" r:id="rId12"/>
    <p:sldId id="282" r:id="rId13"/>
    <p:sldId id="267" r:id="rId14"/>
    <p:sldId id="270" r:id="rId15"/>
    <p:sldId id="268" r:id="rId16"/>
    <p:sldId id="271" r:id="rId17"/>
    <p:sldId id="269" r:id="rId18"/>
    <p:sldId id="272" r:id="rId19"/>
    <p:sldId id="273" r:id="rId20"/>
    <p:sldId id="274" r:id="rId21"/>
    <p:sldId id="275" r:id="rId22"/>
    <p:sldId id="276" r:id="rId23"/>
    <p:sldId id="277" r:id="rId24"/>
    <p:sldId id="278" r:id="rId25"/>
    <p:sldId id="285" r:id="rId26"/>
    <p:sldId id="286" r:id="rId27"/>
    <p:sldId id="284" r:id="rId28"/>
    <p:sldId id="287" r:id="rId29"/>
    <p:sldId id="288" r:id="rId30"/>
    <p:sldId id="289" r:id="rId31"/>
    <p:sldId id="291" r:id="rId32"/>
    <p:sldId id="292"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839"/>
    <a:srgbClr val="00954F"/>
    <a:srgbClr val="00C66A"/>
    <a:srgbClr val="24C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3910-A991-0782-A503-EC989818B7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93A93721-4AA3-4E44-5AC6-50E3973BE1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3DB46F07-AFE7-ED77-8AC6-5451FAF5C6E9}"/>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5" name="Footer Placeholder 4">
            <a:extLst>
              <a:ext uri="{FF2B5EF4-FFF2-40B4-BE49-F238E27FC236}">
                <a16:creationId xmlns:a16="http://schemas.microsoft.com/office/drawing/2014/main" id="{BD17688F-589C-F9DE-192D-9A568B2D293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B8EED736-1E89-576F-CD06-E115134ED18C}"/>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354716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6E50-0810-8738-6829-16D54753112C}"/>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1D207267-6B38-0FC5-8F93-CEF3D7AB11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32FFAD9-6E2E-9941-0B49-02A4D27F18B8}"/>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5" name="Footer Placeholder 4">
            <a:extLst>
              <a:ext uri="{FF2B5EF4-FFF2-40B4-BE49-F238E27FC236}">
                <a16:creationId xmlns:a16="http://schemas.microsoft.com/office/drawing/2014/main" id="{93E97F94-7446-AEDE-8400-6CA2BE9B563D}"/>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14B2315-EA7F-E37E-317C-3638617BDF80}"/>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30455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1F6C54-EB43-9A25-F9DA-1E8C7219F9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F7DD512B-7F15-35A3-0AAA-970EFC3542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F5A51A07-2ED8-EFD6-A4D1-8B838CAB32DF}"/>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5" name="Footer Placeholder 4">
            <a:extLst>
              <a:ext uri="{FF2B5EF4-FFF2-40B4-BE49-F238E27FC236}">
                <a16:creationId xmlns:a16="http://schemas.microsoft.com/office/drawing/2014/main" id="{175DA5B8-353B-9D41-32D4-0E1BC822C60B}"/>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15AC0DD-BFFB-A6B9-1C5B-90BE9E14768C}"/>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951470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5A03-B708-7B76-4896-116F1ADC9411}"/>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1319B6CD-D04F-5B69-5118-9722D8BB9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49DEEAF-183A-EB30-04B1-3637AFEA7891}"/>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5" name="Footer Placeholder 4">
            <a:extLst>
              <a:ext uri="{FF2B5EF4-FFF2-40B4-BE49-F238E27FC236}">
                <a16:creationId xmlns:a16="http://schemas.microsoft.com/office/drawing/2014/main" id="{C754A706-B270-FE0E-6A48-3A4D9B352AAB}"/>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F7DBD236-AF10-2231-3E47-A55CF4B4BDA9}"/>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346202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CE7A-09F1-4349-DCB6-D8AEC07A6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421F99C1-0A19-4CA4-3BF9-6AE687FD88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77B7D1-DC52-61DA-CCE7-D09BC1BEBEC0}"/>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5" name="Footer Placeholder 4">
            <a:extLst>
              <a:ext uri="{FF2B5EF4-FFF2-40B4-BE49-F238E27FC236}">
                <a16:creationId xmlns:a16="http://schemas.microsoft.com/office/drawing/2014/main" id="{00DD75D3-0264-82D6-C1F0-990730012C1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DB54CE12-2289-989D-9760-D2681A5A77F8}"/>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61147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915B-DF95-D5E6-3ECD-648B056905E2}"/>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9EBD360A-A7BC-0778-0F0F-FDCBF6F42B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6E5DFEB9-342D-8F6C-52EE-84EFB13245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1FE0496A-E4A6-AB5B-5C21-A34E352F1D48}"/>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6" name="Footer Placeholder 5">
            <a:extLst>
              <a:ext uri="{FF2B5EF4-FFF2-40B4-BE49-F238E27FC236}">
                <a16:creationId xmlns:a16="http://schemas.microsoft.com/office/drawing/2014/main" id="{C742FCAD-B93A-4FCA-35A1-C81345C03740}"/>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35F7DD50-6999-2ECC-D46D-77AB0201575B}"/>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1140227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D79B6-C6A5-4EEB-7789-7353EDE87C9C}"/>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81B43EDF-FDFA-20CE-6F87-5E7A4E17F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7713DF-529D-EABA-7FA1-EFC3012832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6E2F0FC9-B7CF-AC51-B7B1-4FFD13D2F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8625F-13EC-8BD7-42E8-471A5B34CC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A48FA5FD-8DC7-10BF-0299-DD9B40EA3F72}"/>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8" name="Footer Placeholder 7">
            <a:extLst>
              <a:ext uri="{FF2B5EF4-FFF2-40B4-BE49-F238E27FC236}">
                <a16:creationId xmlns:a16="http://schemas.microsoft.com/office/drawing/2014/main" id="{5BCAE880-A2EB-033C-6B79-DDC1D93A6A86}"/>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16B905DC-5AB9-6E2F-745F-E73AFBE40C6C}"/>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376573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C7EC-DAEF-F634-E5AC-1059BDB1789A}"/>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CC1D7E36-6145-791D-FA84-55223D609EAE}"/>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4" name="Footer Placeholder 3">
            <a:extLst>
              <a:ext uri="{FF2B5EF4-FFF2-40B4-BE49-F238E27FC236}">
                <a16:creationId xmlns:a16="http://schemas.microsoft.com/office/drawing/2014/main" id="{B398835C-E8D4-0345-BF5A-8BCB5B36B900}"/>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786DA54D-84AE-4368-4FAE-9D9B0E954C2D}"/>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917928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CD9FEC-EDA4-4376-60C0-7034B30BE365}"/>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3" name="Footer Placeholder 2">
            <a:extLst>
              <a:ext uri="{FF2B5EF4-FFF2-40B4-BE49-F238E27FC236}">
                <a16:creationId xmlns:a16="http://schemas.microsoft.com/office/drawing/2014/main" id="{EF7C150B-9684-773C-7A75-C41BCC42D4A2}"/>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03716474-0A64-CFA6-92DA-E4DE08877DF6}"/>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195055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39E7-2006-DB73-42AA-9B90C6EC8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76A922D7-BC3C-D3D4-0B78-F8A1B4F097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D84238E5-08A6-8B76-697F-AC38E1E54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AF247-99F0-4B60-B469-C0A3E9D16A49}"/>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6" name="Footer Placeholder 5">
            <a:extLst>
              <a:ext uri="{FF2B5EF4-FFF2-40B4-BE49-F238E27FC236}">
                <a16:creationId xmlns:a16="http://schemas.microsoft.com/office/drawing/2014/main" id="{C9B3243C-1106-C95D-AC6A-A5940D8BF1A0}"/>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7083B960-9DD1-BD8A-D707-25EFBEB78E0A}"/>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326078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93E7-29B7-6C56-6772-32CE82EEAE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AECBF272-2C10-7D33-1652-81A46A961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D804ED82-8153-E8C2-FA62-B8738DD55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72CF53-80EA-330A-2C42-FAD762D172AC}"/>
              </a:ext>
            </a:extLst>
          </p:cNvPr>
          <p:cNvSpPr>
            <a:spLocks noGrp="1"/>
          </p:cNvSpPr>
          <p:nvPr>
            <p:ph type="dt" sz="half" idx="10"/>
          </p:nvPr>
        </p:nvSpPr>
        <p:spPr/>
        <p:txBody>
          <a:bodyPr/>
          <a:lstStyle/>
          <a:p>
            <a:fld id="{7FEBE801-BC49-4D4E-9A19-ECCCB101CD6F}" type="datetimeFigureOut">
              <a:rPr lang="es-MX" smtClean="0"/>
              <a:t>09/10/2024</a:t>
            </a:fld>
            <a:endParaRPr lang="es-MX"/>
          </a:p>
        </p:txBody>
      </p:sp>
      <p:sp>
        <p:nvSpPr>
          <p:cNvPr id="6" name="Footer Placeholder 5">
            <a:extLst>
              <a:ext uri="{FF2B5EF4-FFF2-40B4-BE49-F238E27FC236}">
                <a16:creationId xmlns:a16="http://schemas.microsoft.com/office/drawing/2014/main" id="{6CC88FD8-D1E8-5F45-D00F-0842230628AA}"/>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4113B766-03A0-2F49-5917-4296960F0228}"/>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3246955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F7215-FA19-E7CA-AD39-98A728928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69F55C30-55AF-5F9D-769D-3B0220EFE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BB5F35A0-BAA9-EB6C-3E9D-BE175C40C1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EBE801-BC49-4D4E-9A19-ECCCB101CD6F}" type="datetimeFigureOut">
              <a:rPr lang="es-MX" smtClean="0"/>
              <a:t>09/10/2024</a:t>
            </a:fld>
            <a:endParaRPr lang="es-MX"/>
          </a:p>
        </p:txBody>
      </p:sp>
      <p:sp>
        <p:nvSpPr>
          <p:cNvPr id="5" name="Footer Placeholder 4">
            <a:extLst>
              <a:ext uri="{FF2B5EF4-FFF2-40B4-BE49-F238E27FC236}">
                <a16:creationId xmlns:a16="http://schemas.microsoft.com/office/drawing/2014/main" id="{1819EF51-FAF9-749E-A0E7-A60AFB8A4E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Slide Number Placeholder 5">
            <a:extLst>
              <a:ext uri="{FF2B5EF4-FFF2-40B4-BE49-F238E27FC236}">
                <a16:creationId xmlns:a16="http://schemas.microsoft.com/office/drawing/2014/main" id="{C1CEAE60-F6A7-2EDB-1DC6-E389352DFB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7D05F-8D9A-4D07-B248-F185BFFAC5B8}" type="slidenum">
              <a:rPr lang="es-MX" smtClean="0"/>
              <a:t>‹#›</a:t>
            </a:fld>
            <a:endParaRPr lang="es-MX"/>
          </a:p>
        </p:txBody>
      </p:sp>
    </p:spTree>
    <p:extLst>
      <p:ext uri="{BB962C8B-B14F-4D97-AF65-F5344CB8AC3E}">
        <p14:creationId xmlns:p14="http://schemas.microsoft.com/office/powerpoint/2010/main" val="3659935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8nPvz0S_Xg4DIBMkuzfKwczh6pyoc7I4/view" TargetMode="External"/><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drive.google.com/file/d/1WPn3IZZW-8AkuJP4mih_9YCjTKV55Lz0/view" TargetMode="External"/><Relationship Id="rId4" Type="http://schemas.openxmlformats.org/officeDocument/2006/relationships/hyperlink" Target="https://drive.google.com/file/d/1VYoHA3RO7EFI-9RxSNZ2iepShqy01Ka0/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Uw-N6qcy4MuYHpyV_hZP5YqtMS0yG2HY/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drive.google.com/file/d/1i3jUBepQG6Bx-2i8y5_yHJ6A02VfgnSS/vie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uUOktjjcAdnKCEeEPgZROVomkm_xCYKn/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drive.google.com/file/d/1Mv1Fj8b6eoFHG3AWgSpEIMkzUuRf0cq9/vie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CyYcjNkJaMxvCIwIGD5VH0t89I2R4j1Q/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drive.google.com/file/d/1nK-pNZzbIMjGMQ22VUTSTe4m46NjvLOy/vie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sbjmo6NJlY_cd8PSGajt9AzfNKIjqqAc/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drive.google.com/file/d/196VHmXX0UbxzcKew9clrY585zjpT-ElY/view"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file/d/1pY2yvsuM5vE1ISfKWdFw0UNwhSBxV9f9/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drive.google.com/file/d/1GehjbjHvbiYuEbtFqeDpSHFz-3tCU55V/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file/d/1KZeiZgSXX20bgDl8rftUx8qm4BhEuovm/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drive.google.com/file/d/1I1hSoRm2mwDD4En2mRMOC3j5lai16THq/vie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field of flowers and trees&#10;&#10;Description automatically generated">
            <a:extLst>
              <a:ext uri="{FF2B5EF4-FFF2-40B4-BE49-F238E27FC236}">
                <a16:creationId xmlns:a16="http://schemas.microsoft.com/office/drawing/2014/main" id="{01301E56-4AC9-DCAC-30DA-37B3768DBC4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632" t="9475" r="7985" b="19713"/>
          <a:stretch/>
        </p:blipFill>
        <p:spPr>
          <a:xfrm>
            <a:off x="-1066801" y="0"/>
            <a:ext cx="13258801" cy="6858000"/>
          </a:xfrm>
          <a:prstGeom prst="rect">
            <a:avLst/>
          </a:prstGeom>
        </p:spPr>
      </p:pic>
      <p:sp>
        <p:nvSpPr>
          <p:cNvPr id="4" name="Rectangle: Rounded Corners 3">
            <a:extLst>
              <a:ext uri="{FF2B5EF4-FFF2-40B4-BE49-F238E27FC236}">
                <a16:creationId xmlns:a16="http://schemas.microsoft.com/office/drawing/2014/main" id="{C47FCE3E-E21B-D5C6-CEC9-5408BBE1F5B3}"/>
              </a:ext>
            </a:extLst>
          </p:cNvPr>
          <p:cNvSpPr>
            <a:spLocks/>
          </p:cNvSpPr>
          <p:nvPr/>
        </p:nvSpPr>
        <p:spPr>
          <a:xfrm>
            <a:off x="-3314700" y="0"/>
            <a:ext cx="9626600" cy="6858000"/>
          </a:xfrm>
          <a:prstGeom prst="roundRect">
            <a:avLst>
              <a:gd name="adj" fmla="val 28704"/>
            </a:avLst>
          </a:prstGeom>
          <a:gradFill flip="none" rotWithShape="1">
            <a:gsLst>
              <a:gs pos="0">
                <a:srgbClr val="056839">
                  <a:shade val="30000"/>
                  <a:satMod val="115000"/>
                </a:srgbClr>
              </a:gs>
              <a:gs pos="50000">
                <a:srgbClr val="056839">
                  <a:shade val="67500"/>
                  <a:satMod val="115000"/>
                </a:srgbClr>
              </a:gs>
              <a:gs pos="100000">
                <a:srgbClr val="056839">
                  <a:shade val="100000"/>
                  <a:satMod val="115000"/>
                </a:srgbClr>
              </a:gs>
            </a:gsLst>
            <a:lin ang="0" scaled="1"/>
            <a:tileRect/>
          </a:gra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Subtitle 2">
            <a:extLst>
              <a:ext uri="{FF2B5EF4-FFF2-40B4-BE49-F238E27FC236}">
                <a16:creationId xmlns:a16="http://schemas.microsoft.com/office/drawing/2014/main" id="{B86D86D4-D6E0-23A5-0AF8-9765FCE8EB64}"/>
              </a:ext>
            </a:extLst>
          </p:cNvPr>
          <p:cNvSpPr>
            <a:spLocks noGrp="1"/>
          </p:cNvSpPr>
          <p:nvPr>
            <p:ph type="subTitle" idx="1"/>
          </p:nvPr>
        </p:nvSpPr>
        <p:spPr>
          <a:xfrm>
            <a:off x="520700" y="3965683"/>
            <a:ext cx="5791200" cy="1833562"/>
          </a:xfrm>
        </p:spPr>
        <p:txBody>
          <a:bodyPr>
            <a:normAutofit fontScale="92500" lnSpcReduction="20000"/>
          </a:bodyPr>
          <a:lstStyle/>
          <a:p>
            <a:pPr algn="l">
              <a:lnSpc>
                <a:spcPct val="110000"/>
              </a:lnSpc>
            </a:pPr>
            <a:r>
              <a:rPr lang="es-MX" sz="1800" b="1" dirty="0">
                <a:solidFill>
                  <a:schemeClr val="bg1"/>
                </a:solidFill>
                <a:latin typeface="Raleway" pitchFamily="2" charset="0"/>
              </a:rPr>
              <a:t>Integrantes:  </a:t>
            </a:r>
            <a:r>
              <a:rPr lang="es-ES" sz="1800" dirty="0">
                <a:solidFill>
                  <a:schemeClr val="bg1"/>
                </a:solidFill>
                <a:latin typeface="Raleway" pitchFamily="2" charset="0"/>
                <a:ea typeface="Roboto" pitchFamily="2" charset="0"/>
              </a:rPr>
              <a:t>Guillermo Alexis Araiza Tarín y </a:t>
            </a:r>
          </a:p>
          <a:p>
            <a:pPr algn="l">
              <a:lnSpc>
                <a:spcPct val="110000"/>
              </a:lnSpc>
            </a:pPr>
            <a:r>
              <a:rPr lang="es-ES" sz="1800" dirty="0">
                <a:solidFill>
                  <a:schemeClr val="bg1"/>
                </a:solidFill>
                <a:latin typeface="Raleway" pitchFamily="2" charset="0"/>
                <a:ea typeface="Roboto" pitchFamily="2" charset="0"/>
              </a:rPr>
              <a:t>Jorge Alberto Muñoz Castañeda</a:t>
            </a:r>
          </a:p>
          <a:p>
            <a:pPr algn="l">
              <a:lnSpc>
                <a:spcPct val="110000"/>
              </a:lnSpc>
            </a:pPr>
            <a:r>
              <a:rPr lang="es-ES" sz="1800" b="1" dirty="0">
                <a:solidFill>
                  <a:schemeClr val="bg1"/>
                </a:solidFill>
                <a:latin typeface="Raleway" pitchFamily="2" charset="0"/>
                <a:ea typeface="Roboto" pitchFamily="2" charset="0"/>
              </a:rPr>
              <a:t>Matrículas: </a:t>
            </a:r>
            <a:r>
              <a:rPr lang="es-ES" sz="1800" dirty="0">
                <a:solidFill>
                  <a:schemeClr val="bg1"/>
                </a:solidFill>
                <a:latin typeface="Raleway" pitchFamily="2" charset="0"/>
                <a:ea typeface="Roboto" pitchFamily="2" charset="0"/>
              </a:rPr>
              <a:t>226697 y 223493</a:t>
            </a:r>
          </a:p>
          <a:p>
            <a:pPr algn="l">
              <a:lnSpc>
                <a:spcPct val="110000"/>
              </a:lnSpc>
            </a:pPr>
            <a:r>
              <a:rPr lang="es-ES" sz="1800" b="1" dirty="0">
                <a:solidFill>
                  <a:schemeClr val="bg1"/>
                </a:solidFill>
                <a:latin typeface="Raleway" pitchFamily="2" charset="0"/>
                <a:ea typeface="Roboto" pitchFamily="2" charset="0"/>
              </a:rPr>
              <a:t>Materia: </a:t>
            </a:r>
            <a:r>
              <a:rPr lang="es-ES" sz="1800" dirty="0">
                <a:solidFill>
                  <a:schemeClr val="bg1"/>
                </a:solidFill>
                <a:latin typeface="Raleway" pitchFamily="2" charset="0"/>
                <a:ea typeface="Roboto" pitchFamily="2" charset="0"/>
              </a:rPr>
              <a:t>Programación Integral</a:t>
            </a:r>
          </a:p>
          <a:p>
            <a:pPr algn="l">
              <a:lnSpc>
                <a:spcPct val="110000"/>
              </a:lnSpc>
            </a:pPr>
            <a:r>
              <a:rPr lang="es-ES" sz="1800" b="1" dirty="0">
                <a:solidFill>
                  <a:schemeClr val="bg1"/>
                </a:solidFill>
                <a:latin typeface="Raleway" pitchFamily="2" charset="0"/>
                <a:ea typeface="Roboto" pitchFamily="2" charset="0"/>
              </a:rPr>
              <a:t>Docente: </a:t>
            </a:r>
            <a:r>
              <a:rPr lang="es-ES" sz="1800" dirty="0">
                <a:solidFill>
                  <a:schemeClr val="bg1"/>
                </a:solidFill>
                <a:latin typeface="Raleway" pitchFamily="2" charset="0"/>
                <a:ea typeface="Roboto" pitchFamily="2" charset="0"/>
              </a:rPr>
              <a:t>Lic. Andrea Gallegos</a:t>
            </a:r>
          </a:p>
          <a:p>
            <a:pPr algn="l"/>
            <a:endParaRPr lang="es-MX" sz="1800" b="1" dirty="0">
              <a:solidFill>
                <a:schemeClr val="bg1"/>
              </a:solidFill>
              <a:latin typeface="Raleway" pitchFamily="2" charset="0"/>
            </a:endParaRPr>
          </a:p>
        </p:txBody>
      </p:sp>
      <p:sp>
        <p:nvSpPr>
          <p:cNvPr id="14" name="TextBox 13">
            <a:extLst>
              <a:ext uri="{FF2B5EF4-FFF2-40B4-BE49-F238E27FC236}">
                <a16:creationId xmlns:a16="http://schemas.microsoft.com/office/drawing/2014/main" id="{7EBF268A-21EA-E515-B857-F612D3BCB8A2}"/>
              </a:ext>
            </a:extLst>
          </p:cNvPr>
          <p:cNvSpPr txBox="1"/>
          <p:nvPr/>
        </p:nvSpPr>
        <p:spPr>
          <a:xfrm>
            <a:off x="520700" y="3001298"/>
            <a:ext cx="3994150" cy="523220"/>
          </a:xfrm>
          <a:prstGeom prst="rect">
            <a:avLst/>
          </a:prstGeom>
          <a:noFill/>
        </p:spPr>
        <p:txBody>
          <a:bodyPr wrap="square" rtlCol="0">
            <a:spAutoFit/>
          </a:bodyPr>
          <a:lstStyle/>
          <a:p>
            <a:r>
              <a:rPr lang="es-MX" sz="2800" u="sng" dirty="0">
                <a:solidFill>
                  <a:schemeClr val="bg1"/>
                </a:solidFill>
                <a:latin typeface="Patua One" panose="02000000000000000000" pitchFamily="2" charset="0"/>
              </a:rPr>
              <a:t>Avance Primer Parcial</a:t>
            </a:r>
          </a:p>
        </p:txBody>
      </p:sp>
      <p:sp>
        <p:nvSpPr>
          <p:cNvPr id="20" name="TextBox 19">
            <a:extLst>
              <a:ext uri="{FF2B5EF4-FFF2-40B4-BE49-F238E27FC236}">
                <a16:creationId xmlns:a16="http://schemas.microsoft.com/office/drawing/2014/main" id="{16F290BB-F5A1-3715-478E-E2ABD5532C5C}"/>
              </a:ext>
            </a:extLst>
          </p:cNvPr>
          <p:cNvSpPr txBox="1"/>
          <p:nvPr/>
        </p:nvSpPr>
        <p:spPr>
          <a:xfrm>
            <a:off x="424448" y="1572795"/>
            <a:ext cx="4869447" cy="1569660"/>
          </a:xfrm>
          <a:prstGeom prst="rect">
            <a:avLst/>
          </a:prstGeom>
          <a:noFill/>
        </p:spPr>
        <p:txBody>
          <a:bodyPr wrap="square" rtlCol="0">
            <a:spAutoFit/>
          </a:bodyPr>
          <a:lstStyle/>
          <a:p>
            <a:r>
              <a:rPr lang="es-MX" sz="9600" dirty="0">
                <a:solidFill>
                  <a:schemeClr val="bg1"/>
                </a:solidFill>
                <a:effectLst>
                  <a:outerShdw blurRad="38100" dist="38100" dir="2700000" algn="tl">
                    <a:srgbClr val="000000">
                      <a:alpha val="43137"/>
                    </a:srgbClr>
                  </a:outerShdw>
                </a:effectLst>
                <a:latin typeface="Patua One" panose="02000000000000000000" pitchFamily="2" charset="0"/>
              </a:rPr>
              <a:t>Verbena</a:t>
            </a:r>
          </a:p>
        </p:txBody>
      </p:sp>
      <p:pic>
        <p:nvPicPr>
          <p:cNvPr id="51" name="Picture 50" descr="A green and white logo&#10;&#10;Description automatically generated">
            <a:extLst>
              <a:ext uri="{FF2B5EF4-FFF2-40B4-BE49-F238E27FC236}">
                <a16:creationId xmlns:a16="http://schemas.microsoft.com/office/drawing/2014/main" id="{08675B3C-143D-0439-10AC-373C4CE3E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749" y="841226"/>
            <a:ext cx="5366584" cy="5366584"/>
          </a:xfrm>
          <a:prstGeom prst="rect">
            <a:avLst/>
          </a:prstGeom>
        </p:spPr>
      </p:pic>
    </p:spTree>
    <p:extLst>
      <p:ext uri="{BB962C8B-B14F-4D97-AF65-F5344CB8AC3E}">
        <p14:creationId xmlns:p14="http://schemas.microsoft.com/office/powerpoint/2010/main" val="3077150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1820038087"/>
              </p:ext>
            </p:extLst>
          </p:nvPr>
        </p:nvGraphicFramePr>
        <p:xfrm>
          <a:off x="-15301" y="-2"/>
          <a:ext cx="12188952" cy="6872760"/>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32223">
                <a:tc>
                  <a:txBody>
                    <a:bodyPr/>
                    <a:lstStyle/>
                    <a:p>
                      <a:pPr algn="ctr"/>
                      <a:r>
                        <a:rPr lang="en-US" sz="2800" dirty="0" err="1">
                          <a:latin typeface="Patua One" panose="02000000000000000000" pitchFamily="2" charset="0"/>
                        </a:rPr>
                        <a:t>Sección</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3046157">
                <a:tc>
                  <a:txBody>
                    <a:bodyPr/>
                    <a:lstStyle/>
                    <a:p>
                      <a:endParaRPr lang="es-MX" dirty="0"/>
                    </a:p>
                  </a:txBody>
                  <a:tcPr anchor="ctr"/>
                </a:tc>
                <a:tc>
                  <a:txBody>
                    <a:bodyPr/>
                    <a:lstStyle/>
                    <a:p>
                      <a:r>
                        <a:rPr lang="es-MX" sz="1200" b="1" dirty="0">
                          <a:latin typeface="Raleway" pitchFamily="2" charset="0"/>
                        </a:rPr>
                        <a:t>Barra de Navegación </a:t>
                      </a:r>
                    </a:p>
                    <a:p>
                      <a:r>
                        <a:rPr lang="es-MX" sz="1200" b="0" dirty="0">
                          <a:latin typeface="Raleway" pitchFamily="2" charset="0"/>
                        </a:rPr>
                        <a:t>En la parte derecha podemos ver el imagotipo de Verbena el cual funciona como hipervínculo hacia la página de inicio.  Al hacer clic en la palabra foros, se despliega una sección donde se muestran las categorías de los foros. Los textos e imágenes nos redirigen al sitio de foros. </a:t>
                      </a:r>
                    </a:p>
                    <a:p>
                      <a:endParaRPr lang="es-MX" sz="1200" b="0" dirty="0">
                        <a:latin typeface="Raleway" pitchFamily="2" charset="0"/>
                      </a:endParaRPr>
                    </a:p>
                    <a:p>
                      <a:r>
                        <a:rPr lang="es-MX" sz="1200" b="0" dirty="0">
                          <a:latin typeface="Raleway" pitchFamily="2" charset="0"/>
                        </a:rPr>
                        <a:t>Hay dos botones, uno para iniciar sesión y otro para crear una cuenta dentro del sitio. Si inicias sesión, estos botones se cambian por tu foto de perfil y nombre de usuario. Al hacer clic en ellos te manda a tu perfil de usuario.</a:t>
                      </a:r>
                    </a:p>
                    <a:p>
                      <a:endParaRPr lang="es-MX" sz="1200" b="0" dirty="0">
                        <a:latin typeface="Raleway" pitchFamily="2" charset="0"/>
                      </a:endParaRPr>
                    </a:p>
                    <a:p>
                      <a:r>
                        <a:rPr lang="es-MX" sz="1200" b="1" dirty="0">
                          <a:latin typeface="Raleway" pitchFamily="2" charset="0"/>
                        </a:rPr>
                        <a:t>Sin Usuario: </a:t>
                      </a:r>
                      <a:r>
                        <a:rPr lang="es-MX" sz="1200" b="0" dirty="0">
                          <a:latin typeface="Raleway" pitchFamily="2" charset="0"/>
                          <a:hlinkClick r:id="rId3"/>
                        </a:rPr>
                        <a:t>https://drive.google.com/file/d/18nPvz0S_Xg4DIBMkuzfKwczh6pyoc7I4/view</a:t>
                      </a:r>
                      <a:r>
                        <a:rPr lang="es-MX" sz="1200" b="0" dirty="0">
                          <a:latin typeface="Raleway" pitchFamily="2" charset="0"/>
                        </a:rPr>
                        <a:t> </a:t>
                      </a:r>
                    </a:p>
                    <a:p>
                      <a:r>
                        <a:rPr lang="es-MX" sz="1200" b="1" dirty="0">
                          <a:latin typeface="Raleway" pitchFamily="2" charset="0"/>
                        </a:rPr>
                        <a:t>Con Sesión iniciada:</a:t>
                      </a:r>
                    </a:p>
                    <a:p>
                      <a:r>
                        <a:rPr lang="es-MX" sz="1200" b="0" dirty="0">
                          <a:latin typeface="Raleway" pitchFamily="2" charset="0"/>
                          <a:hlinkClick r:id="rId4"/>
                        </a:rPr>
                        <a:t>https://drive.google.com/file/d/1VYoHA3RO7EFI-9RxSNZ2iepShqy01Ka0/view</a:t>
                      </a:r>
                      <a:r>
                        <a:rPr lang="es-MX" sz="1200" b="0" dirty="0">
                          <a:latin typeface="Raleway" pitchFamily="2" charset="0"/>
                        </a:rPr>
                        <a:t> </a:t>
                      </a:r>
                    </a:p>
                  </a:txBody>
                  <a:tcPr/>
                </a:tc>
                <a:extLst>
                  <a:ext uri="{0D108BD9-81ED-4DB2-BD59-A6C34878D82A}">
                    <a16:rowId xmlns:a16="http://schemas.microsoft.com/office/drawing/2014/main" val="64677107"/>
                  </a:ext>
                </a:extLst>
              </a:tr>
              <a:tr h="3194380">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Raleway" pitchFamily="2" charset="0"/>
                          <a:ea typeface="+mn-ea"/>
                          <a:cs typeface="+mn-cs"/>
                        </a:rPr>
                        <a:t>Pie de página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Podemos ver el imagotipo de Verbena junto con una breve descripción del sitio web.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Puedes navegar a la página de foros por medio de los hipervínculos y consultar la información legal del sitio web (se encuentra externamente).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También se encuentra la información de contacto de los desarrolladores del sitio.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hlinkClick r:id="rId5"/>
                        </a:rPr>
                        <a:t>https://drive.google.com/file/d/1WPn3IZZW-8AkuJP4mih_9YCjTKV55Lz0/view</a:t>
                      </a: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endParaRPr lang="es-MX" sz="18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9" name="Picture 8" descr="A green background with white text&#10;&#10;Description automatically generated">
            <a:extLst>
              <a:ext uri="{FF2B5EF4-FFF2-40B4-BE49-F238E27FC236}">
                <a16:creationId xmlns:a16="http://schemas.microsoft.com/office/drawing/2014/main" id="{E5BC40B8-99A0-9093-071E-021805C6B5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10" y="4292792"/>
            <a:ext cx="6106559" cy="1789031"/>
          </a:xfrm>
          <a:prstGeom prst="rect">
            <a:avLst/>
          </a:prstGeom>
        </p:spPr>
      </p:pic>
      <p:pic>
        <p:nvPicPr>
          <p:cNvPr id="14" name="Picture 13" descr="A screenshot of a video&#10;&#10;Description automatically generated">
            <a:extLst>
              <a:ext uri="{FF2B5EF4-FFF2-40B4-BE49-F238E27FC236}">
                <a16:creationId xmlns:a16="http://schemas.microsoft.com/office/drawing/2014/main" id="{E229B89A-62C8-DAD3-5B35-E52F5F4E13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10" y="1026137"/>
            <a:ext cx="6085649" cy="2240517"/>
          </a:xfrm>
          <a:prstGeom prst="rect">
            <a:avLst/>
          </a:prstGeom>
        </p:spPr>
      </p:pic>
    </p:spTree>
    <p:extLst>
      <p:ext uri="{BB962C8B-B14F-4D97-AF65-F5344CB8AC3E}">
        <p14:creationId xmlns:p14="http://schemas.microsoft.com/office/powerpoint/2010/main" val="302975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5" name="Picture 4" descr="A screenshot of a video&#10;&#10;Description automatically generated">
            <a:extLst>
              <a:ext uri="{FF2B5EF4-FFF2-40B4-BE49-F238E27FC236}">
                <a16:creationId xmlns:a16="http://schemas.microsoft.com/office/drawing/2014/main" id="{4F6D5D7F-73A3-4AD9-F6B3-6C9ADCB7E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9" y="1180214"/>
            <a:ext cx="12216218" cy="4497572"/>
          </a:xfrm>
          <a:prstGeom prst="rect">
            <a:avLst/>
          </a:prstGeom>
        </p:spPr>
      </p:pic>
    </p:spTree>
    <p:extLst>
      <p:ext uri="{BB962C8B-B14F-4D97-AF65-F5344CB8AC3E}">
        <p14:creationId xmlns:p14="http://schemas.microsoft.com/office/powerpoint/2010/main" val="157559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 name="Picture 3" descr="A green background with white text&#10;&#10;Description automatically generated">
            <a:extLst>
              <a:ext uri="{FF2B5EF4-FFF2-40B4-BE49-F238E27FC236}">
                <a16:creationId xmlns:a16="http://schemas.microsoft.com/office/drawing/2014/main" id="{A3AB31BC-B13A-AC4D-53BE-744E187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6" y="1646820"/>
            <a:ext cx="12166349" cy="3564360"/>
          </a:xfrm>
          <a:prstGeom prst="rect">
            <a:avLst/>
          </a:prstGeom>
        </p:spPr>
      </p:pic>
    </p:spTree>
    <p:extLst>
      <p:ext uri="{BB962C8B-B14F-4D97-AF65-F5344CB8AC3E}">
        <p14:creationId xmlns:p14="http://schemas.microsoft.com/office/powerpoint/2010/main" val="17119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434363385"/>
              </p:ext>
            </p:extLst>
          </p:nvPr>
        </p:nvGraphicFramePr>
        <p:xfrm>
          <a:off x="-15301" y="-2"/>
          <a:ext cx="12188952" cy="6872760"/>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32223">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3046157">
                <a:tc>
                  <a:txBody>
                    <a:bodyPr/>
                    <a:lstStyle/>
                    <a:p>
                      <a:endParaRPr lang="es-MX" dirty="0"/>
                    </a:p>
                  </a:txBody>
                  <a:tcPr anchor="ctr"/>
                </a:tc>
                <a:tc>
                  <a:txBody>
                    <a:bodyPr/>
                    <a:lstStyle/>
                    <a:p>
                      <a:r>
                        <a:rPr lang="es-MX" sz="1600" b="1" dirty="0">
                          <a:latin typeface="Raleway" pitchFamily="2" charset="0"/>
                        </a:rPr>
                        <a:t>Página de Inicio (Descripción del sitio)</a:t>
                      </a:r>
                    </a:p>
                    <a:p>
                      <a:r>
                        <a:rPr lang="es-MX" sz="1600" b="0" dirty="0">
                          <a:latin typeface="Raleway" pitchFamily="2" charset="0"/>
                        </a:rPr>
                        <a:t>Se abre una ventana emergente donde se le da la bienvenida al usuario. Una breve descripción del sitio y sus funciones. También invita el usuario a registrarse para participar en los foros e iniciar su navegación.</a:t>
                      </a:r>
                    </a:p>
                    <a:p>
                      <a:endParaRPr lang="es-MX" sz="1600" b="0" dirty="0">
                        <a:latin typeface="Raleway" pitchFamily="2" charset="0"/>
                      </a:endParaRPr>
                    </a:p>
                    <a:p>
                      <a:r>
                        <a:rPr lang="es-MX" sz="1600" b="0" dirty="0">
                          <a:latin typeface="Raleway" pitchFamily="2" charset="0"/>
                        </a:rPr>
                        <a:t>Puede hacer clic en la “X” para cerrar la ventana y continuar sin una cuenta o presionar el botón de “REGISTRARME” para ir a la página de registro. </a:t>
                      </a:r>
                    </a:p>
                    <a:p>
                      <a:endParaRPr lang="es-MX" sz="1600" b="0" dirty="0">
                        <a:latin typeface="Raleway" pitchFamily="2" charset="0"/>
                      </a:endParaRPr>
                    </a:p>
                    <a:p>
                      <a:r>
                        <a:rPr lang="es-MX" sz="1600" b="0" dirty="0">
                          <a:latin typeface="Raleway" pitchFamily="2" charset="0"/>
                          <a:hlinkClick r:id="rId3"/>
                        </a:rPr>
                        <a:t>https://drive.google.com/file/d/1Uw-N6qcy4MuYHpyV_hZP5YqtMS0yG2HY/view</a:t>
                      </a:r>
                      <a:r>
                        <a:rPr lang="es-MX" sz="1600" b="0" dirty="0">
                          <a:latin typeface="Raleway" pitchFamily="2" charset="0"/>
                        </a:rPr>
                        <a:t> </a:t>
                      </a:r>
                    </a:p>
                  </a:txBody>
                  <a:tcPr/>
                </a:tc>
                <a:extLst>
                  <a:ext uri="{0D108BD9-81ED-4DB2-BD59-A6C34878D82A}">
                    <a16:rowId xmlns:a16="http://schemas.microsoft.com/office/drawing/2014/main" val="64677107"/>
                  </a:ext>
                </a:extLst>
              </a:tr>
              <a:tr h="3194380">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Inicio (Encabezado y Botones)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Hay un encabezado con una imagen de Verbenas y una frase para hacer a los usuarios reflexionar y dar una primera impresión del sitio. Abajo del encabezado se nos da nuevamente la bienvenida al sitio y nos invita a visitar alguno de los foros por medio de botones. Cada botón representa una categoría y al presionar cualquiera de ellos te manda a la página de foros.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https://drive.google.com/file/d/1i3jUBepQG6Bx-2i8y5_yHJ6A02VfgnSS/view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8" name="Picture 7" descr="A screenshot of a cell phone&#10;&#10;Description automatically generated">
            <a:extLst>
              <a:ext uri="{FF2B5EF4-FFF2-40B4-BE49-F238E27FC236}">
                <a16:creationId xmlns:a16="http://schemas.microsoft.com/office/drawing/2014/main" id="{F14CA94E-ABCB-8024-F496-F5D58D94F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7222" y="3652665"/>
            <a:ext cx="2399251" cy="3261482"/>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81F122A4-DF53-8915-AB64-607D0550B6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788" y="623455"/>
            <a:ext cx="2242204" cy="3047996"/>
          </a:xfrm>
          <a:prstGeom prst="rect">
            <a:avLst/>
          </a:prstGeom>
        </p:spPr>
      </p:pic>
    </p:spTree>
    <p:extLst>
      <p:ext uri="{BB962C8B-B14F-4D97-AF65-F5344CB8AC3E}">
        <p14:creationId xmlns:p14="http://schemas.microsoft.com/office/powerpoint/2010/main" val="1674868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8" name="Picture 7" descr="A screenshot of a cell phone&#10;&#10;Description automatically generated">
            <a:extLst>
              <a:ext uri="{FF2B5EF4-FFF2-40B4-BE49-F238E27FC236}">
                <a16:creationId xmlns:a16="http://schemas.microsoft.com/office/drawing/2014/main" id="{F14CA94E-ABCB-8024-F496-F5D58D94F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735" y="-29521"/>
            <a:ext cx="5044965" cy="6857999"/>
          </a:xfrm>
          <a:prstGeom prst="rect">
            <a:avLst/>
          </a:prstGeom>
        </p:spPr>
      </p:pic>
      <p:pic>
        <p:nvPicPr>
          <p:cNvPr id="6" name="Picture 5" descr="A screenshot of a phone&#10;&#10;Description automatically generated">
            <a:extLst>
              <a:ext uri="{FF2B5EF4-FFF2-40B4-BE49-F238E27FC236}">
                <a16:creationId xmlns:a16="http://schemas.microsoft.com/office/drawing/2014/main" id="{0DA4462F-240B-E5A3-8A6F-DFB5B3102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73" y="-29522"/>
            <a:ext cx="5077540" cy="6902282"/>
          </a:xfrm>
          <a:prstGeom prst="rect">
            <a:avLst/>
          </a:prstGeom>
        </p:spPr>
      </p:pic>
    </p:spTree>
    <p:extLst>
      <p:ext uri="{BB962C8B-B14F-4D97-AF65-F5344CB8AC3E}">
        <p14:creationId xmlns:p14="http://schemas.microsoft.com/office/powerpoint/2010/main" val="261545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434098550"/>
              </p:ext>
            </p:extLst>
          </p:nvPr>
        </p:nvGraphicFramePr>
        <p:xfrm>
          <a:off x="-15301" y="-2"/>
          <a:ext cx="12188952" cy="6847369"/>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664855">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solidFill>
                          <a:effectLst/>
                          <a:uLnTx/>
                          <a:uFillTx/>
                          <a:latin typeface="Raleway" pitchFamily="2" charset="0"/>
                          <a:ea typeface="+mn-ea"/>
                          <a:cs typeface="+mn-cs"/>
                        </a:rPr>
                        <a:t>Página de Inicio (Temas Destacados)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En esta sección vemos los temas destacados dentro de cada una de las categorías. Estos están separados en columnas donde se muestra el  tema destacado, una imagen que representa la categoría, una breve descripción del tema y a que categoría pertenece el tema.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Al hacer clic en cualquiera de ellas, te redirige a la página de foros y abre el foro seleccionado.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https://drive.google.com/file/d/1uUOktjjcAdnKCEeEPgZROVomkm_xCYKn/view</a:t>
                      </a: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 </a:t>
                      </a:r>
                    </a:p>
                  </a:txBody>
                  <a:tcPr/>
                </a:tc>
                <a:extLst>
                  <a:ext uri="{0D108BD9-81ED-4DB2-BD59-A6C34878D82A}">
                    <a16:rowId xmlns:a16="http://schemas.microsoft.com/office/drawing/2014/main" val="64677107"/>
                  </a:ext>
                </a:extLst>
              </a:tr>
              <a:tr h="3508744">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solidFill>
                          <a:effectLst/>
                          <a:uLnTx/>
                          <a:uFillTx/>
                          <a:latin typeface="Raleway" pitchFamily="2" charset="0"/>
                          <a:ea typeface="+mn-ea"/>
                          <a:cs typeface="+mn-cs"/>
                        </a:rPr>
                        <a:t>Página de Foros sin cuenta iniciada (Foros y Publicar)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Cada categoría está dividida en tres pestañas diferentes que contienen sus respectivos foros. También se muestra información relevante de los foros: el tema, numero de mensajes y el usuario que inició la conversación. Al hacer clic en uno de ellos te abre la conversación del foro en una pestaña separada.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Del lado derecho, hay una pestaña para crear una publicación y comenzar un foro, pero no puedes sin una cuenta. En su lugar, invita al usuario a que inicie sesión o se registre. Hacer clic en “Inicia sesión” te redirige a la página de iniciar sesión y si haces lo mismo en “Regístrate” te manda a la página de registro.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https://drive.google.com/file/d/1Mv1Fj8b6eoFHG3AWgSpEIMkzUuRf0cq9/view</a:t>
                      </a: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  </a:t>
                      </a:r>
                      <a:endParaRPr lang="es-MX" sz="20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6" name="Picture 5" descr="A screenshot of a web page&#10;&#10;Description automatically generated">
            <a:extLst>
              <a:ext uri="{FF2B5EF4-FFF2-40B4-BE49-F238E27FC236}">
                <a16:creationId xmlns:a16="http://schemas.microsoft.com/office/drawing/2014/main" id="{9BDD75B4-FBB1-1F7A-159B-14E8898CB9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084" y="671917"/>
            <a:ext cx="2363814" cy="2645441"/>
          </a:xfrm>
          <a:prstGeom prst="rect">
            <a:avLst/>
          </a:prstGeom>
        </p:spPr>
      </p:pic>
      <p:pic>
        <p:nvPicPr>
          <p:cNvPr id="10" name="Picture 9" descr="A screenshot of a green and white screen&#10;&#10;Description automatically generated">
            <a:extLst>
              <a:ext uri="{FF2B5EF4-FFF2-40B4-BE49-F238E27FC236}">
                <a16:creationId xmlns:a16="http://schemas.microsoft.com/office/drawing/2014/main" id="{74BA4C3B-178C-FEE7-513B-BF1B162E08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9538" y="3330754"/>
            <a:ext cx="2828761" cy="3516613"/>
          </a:xfrm>
          <a:prstGeom prst="rect">
            <a:avLst/>
          </a:prstGeom>
        </p:spPr>
      </p:pic>
    </p:spTree>
    <p:extLst>
      <p:ext uri="{BB962C8B-B14F-4D97-AF65-F5344CB8AC3E}">
        <p14:creationId xmlns:p14="http://schemas.microsoft.com/office/powerpoint/2010/main" val="1946222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 name="Picture 3" descr="A screenshot of a web page&#10;&#10;Description automatically generated">
            <a:extLst>
              <a:ext uri="{FF2B5EF4-FFF2-40B4-BE49-F238E27FC236}">
                <a16:creationId xmlns:a16="http://schemas.microsoft.com/office/drawing/2014/main" id="{C9F0F2CF-5634-B69E-AF81-37963637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 y="-1"/>
            <a:ext cx="6127915" cy="6857999"/>
          </a:xfrm>
          <a:prstGeom prst="rect">
            <a:avLst/>
          </a:prstGeom>
        </p:spPr>
      </p:pic>
      <p:pic>
        <p:nvPicPr>
          <p:cNvPr id="5" name="Picture 4" descr="A screenshot of a green and white screen&#10;&#10;Description automatically generated">
            <a:extLst>
              <a:ext uri="{FF2B5EF4-FFF2-40B4-BE49-F238E27FC236}">
                <a16:creationId xmlns:a16="http://schemas.microsoft.com/office/drawing/2014/main" id="{352A3BDB-73F5-F934-AB83-5C2AF92CA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031" y="-14759"/>
            <a:ext cx="5516569" cy="6857999"/>
          </a:xfrm>
          <a:prstGeom prst="rect">
            <a:avLst/>
          </a:prstGeom>
        </p:spPr>
      </p:pic>
    </p:spTree>
    <p:extLst>
      <p:ext uri="{BB962C8B-B14F-4D97-AF65-F5344CB8AC3E}">
        <p14:creationId xmlns:p14="http://schemas.microsoft.com/office/powerpoint/2010/main" val="3237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269443642"/>
              </p:ext>
            </p:extLst>
          </p:nvPr>
        </p:nvGraphicFramePr>
        <p:xfrm>
          <a:off x="-15301" y="-2"/>
          <a:ext cx="12188952" cy="7226970"/>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298827">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Foros sin cuenta iniciada (Conversación abierta)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Se despliega una ventana del foro seleccionado donde podemos ver el tema del foro y un punto de libro que no hace nada hasta que inicies sesión. Dentro de la pestaña se ven los mensajes y su fecha de publicación. Al lado del mensaje esta la foto y el nombre del usuario que lo publicó</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Al no tener una cuenta, invita al usuario a que inicie sesión o se registre para participar en el foro. Hacer clic en “Inicia sesión” te redirige a la página de iniciar sesión y si haces lo mismo en “Regístrate” te manda a la página de registro.</a:t>
                      </a: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https://drive.google.com/file/d/1CyYcjNkJaMxvCIwIGD5VH0t89I2R4j1Q/view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Perfil de Usuario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Se muestra la foto de perfil de la cuenta y el nombre de usuario que nosotros asignamos. Contamos con herramientas para editar nuestra información(Usuario, Correo y Contraseña) con el icono de lápiz y guardar los cambios con el botón del mismo nombre.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Hacer clic en la palabra “Publicaciones” muestra los mensajes que hayas publicado en los foros y te da la opción de eliminarlos con el icono de bote de basura.  Hacer clic en la palabra “Guardados” muestra todos los foros que hayas guardado. Al final de la página se encuentra un botón para cerrar tu sesión y redirigirte a la página de inicio.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https://drive.google.com/file/d/1nK-pNZzbIMjGMQ22VUTSTe4m46NjvLOy/view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8" name="Picture 7" descr="A screenshot of a web page&#10;&#10;Description automatically generated">
            <a:extLst>
              <a:ext uri="{FF2B5EF4-FFF2-40B4-BE49-F238E27FC236}">
                <a16:creationId xmlns:a16="http://schemas.microsoft.com/office/drawing/2014/main" id="{661BD867-FF37-CF76-DF70-6D99F935BF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893" y="703282"/>
            <a:ext cx="2982310" cy="2985222"/>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E0F236E6-FCA2-1E54-CC1A-916BDE04F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037" y="3688505"/>
            <a:ext cx="1402358" cy="3252538"/>
          </a:xfrm>
          <a:prstGeom prst="rect">
            <a:avLst/>
          </a:prstGeom>
        </p:spPr>
      </p:pic>
    </p:spTree>
    <p:extLst>
      <p:ext uri="{BB962C8B-B14F-4D97-AF65-F5344CB8AC3E}">
        <p14:creationId xmlns:p14="http://schemas.microsoft.com/office/powerpoint/2010/main" val="87322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6" name="Picture 5" descr="A screenshot of a web page&#10;&#10;Description automatically generated">
            <a:extLst>
              <a:ext uri="{FF2B5EF4-FFF2-40B4-BE49-F238E27FC236}">
                <a16:creationId xmlns:a16="http://schemas.microsoft.com/office/drawing/2014/main" id="{E6AD8778-64D2-E82C-6D00-032956FF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 y="0"/>
            <a:ext cx="6866056" cy="687276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54351309-B5F6-DF29-21EF-0E5EB1FB4D3E}"/>
              </a:ext>
            </a:extLst>
          </p:cNvPr>
          <p:cNvPicPr>
            <a:picLocks noChangeAspect="1"/>
          </p:cNvPicPr>
          <p:nvPr/>
        </p:nvPicPr>
        <p:blipFill>
          <a:blip r:embed="rId4">
            <a:extLst>
              <a:ext uri="{28A0092B-C50C-407E-A947-70E740481C1C}">
                <a14:useLocalDpi xmlns:a14="http://schemas.microsoft.com/office/drawing/2010/main" val="0"/>
              </a:ext>
            </a:extLst>
          </a:blip>
          <a:srcRect t="16565" b="12413"/>
          <a:stretch/>
        </p:blipFill>
        <p:spPr>
          <a:xfrm>
            <a:off x="8007927" y="-26095"/>
            <a:ext cx="4188158" cy="6898856"/>
          </a:xfrm>
          <a:prstGeom prst="rect">
            <a:avLst/>
          </a:prstGeom>
        </p:spPr>
      </p:pic>
    </p:spTree>
    <p:extLst>
      <p:ext uri="{BB962C8B-B14F-4D97-AF65-F5344CB8AC3E}">
        <p14:creationId xmlns:p14="http://schemas.microsoft.com/office/powerpoint/2010/main" val="799234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1083648189"/>
              </p:ext>
            </p:extLst>
          </p:nvPr>
        </p:nvGraphicFramePr>
        <p:xfrm>
          <a:off x="-15301" y="-2"/>
          <a:ext cx="12188952" cy="7318978"/>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949576">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Inicio de Sesión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Es un formulario para que los usuarios inicien sesión con su cuenta. Cuenta con dos campos de  texto donde el usuario ingresa sus datos de la cuenta (correo y contraseña). Al llenar ambos campos el usuario puede presionar el botón de “Inicia Sesión” para que sus datos sean verificados. En caso de no tener una cuenta, abajo del botón de “Inicia Sesión” hay un hipervínculo en la palabra “Regístrate” que redirige al usuario a la página de registro.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https://drive.google.com/file/d/1sbjmo6NJlY_cd8PSGajt9AzfNKIjqqAc/view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000" dirty="0">
                        <a:latin typeface="Raleway" pitchFamily="2" charset="0"/>
                      </a:endParaRP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Inicio de Sesión  (Confirmación)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Esta ventana emergente aparece cuando los datos ingresados en el formulario de inicio de sesión fueron enviados y verificados. Te da la bienvenida y con el botón de “CONTINUAR” manda al usuario a la página de perfil de usuario. No puede salir de esta pantalla hasta que presione el botón.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https://drive.google.com/file/d/196VHmXX0UbxzcKew9clrY585zjpT-ElY/view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6" name="Picture 5" descr="A screenshot of a website&#10;&#10;Description automatically generated">
            <a:extLst>
              <a:ext uri="{FF2B5EF4-FFF2-40B4-BE49-F238E27FC236}">
                <a16:creationId xmlns:a16="http://schemas.microsoft.com/office/drawing/2014/main" id="{E5EF8375-9648-F249-46DF-ADC17580A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835" y="688946"/>
            <a:ext cx="2442452" cy="3284432"/>
          </a:xfrm>
          <a:prstGeom prst="rect">
            <a:avLst/>
          </a:prstGeom>
        </p:spPr>
      </p:pic>
      <p:pic>
        <p:nvPicPr>
          <p:cNvPr id="10" name="Picture 9" descr="A screenshot of a website&#10;&#10;Description automatically generated">
            <a:extLst>
              <a:ext uri="{FF2B5EF4-FFF2-40B4-BE49-F238E27FC236}">
                <a16:creationId xmlns:a16="http://schemas.microsoft.com/office/drawing/2014/main" id="{8771AC0B-7B03-0E63-6D54-B83968E06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5057" y="4014718"/>
            <a:ext cx="2163603" cy="2909455"/>
          </a:xfrm>
          <a:prstGeom prst="rect">
            <a:avLst/>
          </a:prstGeom>
        </p:spPr>
      </p:pic>
    </p:spTree>
    <p:extLst>
      <p:ext uri="{BB962C8B-B14F-4D97-AF65-F5344CB8AC3E}">
        <p14:creationId xmlns:p14="http://schemas.microsoft.com/office/powerpoint/2010/main" val="95371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3663950" y="649159"/>
            <a:ext cx="4864100" cy="769441"/>
          </a:xfrm>
          <a:prstGeom prst="rect">
            <a:avLst/>
          </a:prstGeom>
          <a:noFill/>
        </p:spPr>
        <p:txBody>
          <a:bodyPr wrap="square" rtlCol="0">
            <a:spAutoFit/>
          </a:bodyPr>
          <a:lstStyle/>
          <a:p>
            <a:r>
              <a:rPr lang="es-MX" sz="4400" dirty="0">
                <a:solidFill>
                  <a:schemeClr val="bg1"/>
                </a:solidFill>
                <a:latin typeface="Patua One" panose="02000000000000000000" pitchFamily="2" charset="0"/>
              </a:rPr>
              <a:t>¿Qué es Verbena?</a:t>
            </a:r>
          </a:p>
        </p:txBody>
      </p:sp>
      <p:sp>
        <p:nvSpPr>
          <p:cNvPr id="5" name="Subtitle 2">
            <a:extLst>
              <a:ext uri="{FF2B5EF4-FFF2-40B4-BE49-F238E27FC236}">
                <a16:creationId xmlns:a16="http://schemas.microsoft.com/office/drawing/2014/main" id="{F64AD65B-343E-C45D-84FC-3BB7EB34362E}"/>
              </a:ext>
            </a:extLst>
          </p:cNvPr>
          <p:cNvSpPr txBox="1">
            <a:spLocks/>
          </p:cNvSpPr>
          <p:nvPr/>
        </p:nvSpPr>
        <p:spPr>
          <a:xfrm>
            <a:off x="590550" y="1897066"/>
            <a:ext cx="11010900" cy="43117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solidFill>
                  <a:schemeClr val="bg1"/>
                </a:solidFill>
                <a:latin typeface="Raleway" pitchFamily="2" charset="0"/>
              </a:rPr>
              <a:t>Verbena es una plataforma de foros en línea que busca crear conciencia ambiental e invitar a las personas a tener un pensamiento verde y utilizar su creatividad para la creación de herramientas y manualidades biodegradables.</a:t>
            </a:r>
          </a:p>
          <a:p>
            <a:pPr marL="0" indent="0" algn="ctr">
              <a:buNone/>
            </a:pPr>
            <a:endParaRPr lang="es-ES" dirty="0">
              <a:solidFill>
                <a:schemeClr val="bg1"/>
              </a:solidFill>
              <a:latin typeface="Raleway" pitchFamily="2" charset="0"/>
            </a:endParaRPr>
          </a:p>
          <a:p>
            <a:pPr marL="0" indent="0" algn="ctr">
              <a:buNone/>
            </a:pPr>
            <a:r>
              <a:rPr lang="es-ES" dirty="0">
                <a:solidFill>
                  <a:schemeClr val="bg1"/>
                </a:solidFill>
                <a:latin typeface="Raleway" pitchFamily="2" charset="0"/>
              </a:rPr>
              <a:t>En este sitio puedes compartir ideas, proyectos y experiencias relacionadas al cuidado de plantas, decoración verde y campañas ambientales en nuestra ciudad. </a:t>
            </a:r>
          </a:p>
          <a:p>
            <a:pPr marL="0" indent="0" algn="ctr">
              <a:buNone/>
            </a:pPr>
            <a:endParaRPr lang="es-MX" dirty="0">
              <a:solidFill>
                <a:schemeClr val="bg1"/>
              </a:solidFill>
              <a:latin typeface="Raleway" pitchFamily="2" charset="0"/>
            </a:endParaRPr>
          </a:p>
        </p:txBody>
      </p:sp>
    </p:spTree>
    <p:extLst>
      <p:ext uri="{BB962C8B-B14F-4D97-AF65-F5344CB8AC3E}">
        <p14:creationId xmlns:p14="http://schemas.microsoft.com/office/powerpoint/2010/main" val="421629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 name="Picture 3" descr="A screenshot of a website&#10;&#10;Description automatically generated">
            <a:extLst>
              <a:ext uri="{FF2B5EF4-FFF2-40B4-BE49-F238E27FC236}">
                <a16:creationId xmlns:a16="http://schemas.microsoft.com/office/drawing/2014/main" id="{2FCA8DAB-A9B7-6198-159F-7B2CE8754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 y="-14759"/>
            <a:ext cx="5141482" cy="691389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E84AB98E-3CF8-A173-1FE3-83ACE27DC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820" y="29520"/>
            <a:ext cx="5099921" cy="6858000"/>
          </a:xfrm>
          <a:prstGeom prst="rect">
            <a:avLst/>
          </a:prstGeom>
        </p:spPr>
      </p:pic>
    </p:spTree>
    <p:extLst>
      <p:ext uri="{BB962C8B-B14F-4D97-AF65-F5344CB8AC3E}">
        <p14:creationId xmlns:p14="http://schemas.microsoft.com/office/powerpoint/2010/main" val="303498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741004021"/>
              </p:ext>
            </p:extLst>
          </p:nvPr>
        </p:nvGraphicFramePr>
        <p:xfrm>
          <a:off x="-15301" y="-2"/>
          <a:ext cx="12188952" cy="6946234"/>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949576">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Registro (Crear Cuenta)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Se presenta un formulario con varios campos de texto los cuales incluyen: nombre, correo electrónico y contraseña. También hay una casilla donde el usuario acepta los términos y condiciones del sitio, la cual debe marcar para continuar. Una vez llenados todos los campos y casillas, puedes presionar el botón de Registrar para enviar tus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https://drive.google.com/file/d/1pY2yvsuM5vE1ISfKWdFw0UNwhSBxV9f9/view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000" dirty="0">
                        <a:latin typeface="Raleway" pitchFamily="2" charset="0"/>
                      </a:endParaRP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Registro (Confirmación)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Esta ventana emergente aparece cuando los datos ingresados en el formulario de registro son correctos y fueron registrados. Te indica que tu cuenta fue creada con éxito y con el botón de “CONTINUAR” manda al usuario a la página de perfil de usuario para que verifique sus datos. No puede salir de esta pantalla hasta que presione el botón.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https://drive.google.com/file/d/1GehjbjHvbiYuEbtFqeDpSHFz-3tCU55V/view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8" name="Picture 7" descr="A screenshot of a green and white website&#10;&#10;Description automatically generated">
            <a:extLst>
              <a:ext uri="{FF2B5EF4-FFF2-40B4-BE49-F238E27FC236}">
                <a16:creationId xmlns:a16="http://schemas.microsoft.com/office/drawing/2014/main" id="{A848F587-1FBB-51E0-83D4-E1384CF8E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45" y="678872"/>
            <a:ext cx="2194511" cy="2951018"/>
          </a:xfrm>
          <a:prstGeom prst="rect">
            <a:avLst/>
          </a:prstGeom>
        </p:spPr>
      </p:pic>
      <p:pic>
        <p:nvPicPr>
          <p:cNvPr id="10" name="Picture 9" descr="A screenshot of a website&#10;&#10;Description automatically generated">
            <a:extLst>
              <a:ext uri="{FF2B5EF4-FFF2-40B4-BE49-F238E27FC236}">
                <a16:creationId xmlns:a16="http://schemas.microsoft.com/office/drawing/2014/main" id="{77506B23-CABC-6186-D53B-1AD52ADEE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199" y="3622510"/>
            <a:ext cx="2471671" cy="3323722"/>
          </a:xfrm>
          <a:prstGeom prst="rect">
            <a:avLst/>
          </a:prstGeom>
        </p:spPr>
      </p:pic>
    </p:spTree>
    <p:extLst>
      <p:ext uri="{BB962C8B-B14F-4D97-AF65-F5344CB8AC3E}">
        <p14:creationId xmlns:p14="http://schemas.microsoft.com/office/powerpoint/2010/main" val="22749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6" name="Picture 5" descr="A screenshot of a green and white website&#10;&#10;Description automatically generated">
            <a:extLst>
              <a:ext uri="{FF2B5EF4-FFF2-40B4-BE49-F238E27FC236}">
                <a16:creationId xmlns:a16="http://schemas.microsoft.com/office/drawing/2014/main" id="{82E1CA74-6CC6-EC89-577C-C8A99761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 y="0"/>
            <a:ext cx="5099921" cy="685800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00D9F6E3-A72B-EE30-5C87-5E5D0815B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6779" y="-14759"/>
            <a:ext cx="5099921" cy="6858000"/>
          </a:xfrm>
          <a:prstGeom prst="rect">
            <a:avLst/>
          </a:prstGeom>
        </p:spPr>
      </p:pic>
    </p:spTree>
    <p:extLst>
      <p:ext uri="{BB962C8B-B14F-4D97-AF65-F5344CB8AC3E}">
        <p14:creationId xmlns:p14="http://schemas.microsoft.com/office/powerpoint/2010/main" val="3392351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1757468626"/>
              </p:ext>
            </p:extLst>
          </p:nvPr>
        </p:nvGraphicFramePr>
        <p:xfrm>
          <a:off x="-15301" y="-2"/>
          <a:ext cx="12188952" cy="7075138"/>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949576">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Foros con cuenta iniciada (Foros y Publicar)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Una vez iniciamos sesión, se nos presenta la pestaña completa de “Crear Publicación”. Es un formulario donde el usuario puede iniciar la conversación llenando los campos de categoría, tema y mensaje. Los tres campos deben estar llenos para poder hacer la publicación. Hay dos botones, uno para publicar el cual sube tu publicación al sitio y el de cancelar, el cual limpia el formulario.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https://drive.google.com/file/d/1KZeiZgSXX20bgDl8rftUx8qm4BhEuovm/view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000" dirty="0">
                        <a:latin typeface="Raleway" pitchFamily="2" charset="0"/>
                      </a:endParaRP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Foros con cuenta iniciada  (Conversación abierta)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Con una cuenta iniciada, ahora puedes escribir dentro del foro y responder a los mensajes de los usuarios. Utilizando el punto de libro, ahora el usuario podrá guardar el foro y consultarlo en su perfil de usuario.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https://drive.google.com/file/d/1I1hSoRm2mwDD4En2mRMOC3j5lai16THq/view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6" name="Picture 5" descr="A screenshot of a computer&#10;&#10;Description automatically generated">
            <a:extLst>
              <a:ext uri="{FF2B5EF4-FFF2-40B4-BE49-F238E27FC236}">
                <a16:creationId xmlns:a16="http://schemas.microsoft.com/office/drawing/2014/main" id="{A1F874C3-6119-E144-11D4-069171821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581" y="3629890"/>
            <a:ext cx="3320479" cy="3323722"/>
          </a:xfrm>
          <a:prstGeom prst="rect">
            <a:avLst/>
          </a:prstGeom>
        </p:spPr>
      </p:pic>
      <p:pic>
        <p:nvPicPr>
          <p:cNvPr id="11" name="Picture 10" descr="A screenshot of a green and white website&#10;&#10;Description automatically generated">
            <a:extLst>
              <a:ext uri="{FF2B5EF4-FFF2-40B4-BE49-F238E27FC236}">
                <a16:creationId xmlns:a16="http://schemas.microsoft.com/office/drawing/2014/main" id="{CC3B6285-B902-2CB4-ABB7-F43084DEC6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5279" y="658820"/>
            <a:ext cx="2389926" cy="2971070"/>
          </a:xfrm>
          <a:prstGeom prst="rect">
            <a:avLst/>
          </a:prstGeom>
        </p:spPr>
      </p:pic>
    </p:spTree>
    <p:extLst>
      <p:ext uri="{BB962C8B-B14F-4D97-AF65-F5344CB8AC3E}">
        <p14:creationId xmlns:p14="http://schemas.microsoft.com/office/powerpoint/2010/main" val="371867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5" name="Picture 4" descr="A screenshot of a computer&#10;&#10;Description automatically generated">
            <a:extLst>
              <a:ext uri="{FF2B5EF4-FFF2-40B4-BE49-F238E27FC236}">
                <a16:creationId xmlns:a16="http://schemas.microsoft.com/office/drawing/2014/main" id="{6F0C96E6-080D-A30F-DBA4-C4E8B7DBA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869" y="-14759"/>
            <a:ext cx="6664215" cy="6858000"/>
          </a:xfrm>
          <a:prstGeom prst="rect">
            <a:avLst/>
          </a:prstGeom>
        </p:spPr>
      </p:pic>
      <p:pic>
        <p:nvPicPr>
          <p:cNvPr id="10" name="Picture 9" descr="A screenshot of a green and white website&#10;&#10;Description automatically generated">
            <a:extLst>
              <a:ext uri="{FF2B5EF4-FFF2-40B4-BE49-F238E27FC236}">
                <a16:creationId xmlns:a16="http://schemas.microsoft.com/office/drawing/2014/main" id="{58015EEC-ED0E-70A5-CE72-16D54B483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0" y="-14759"/>
            <a:ext cx="5516569" cy="6858000"/>
          </a:xfrm>
          <a:prstGeom prst="rect">
            <a:avLst/>
          </a:prstGeom>
        </p:spPr>
      </p:pic>
    </p:spTree>
    <p:extLst>
      <p:ext uri="{BB962C8B-B14F-4D97-AF65-F5344CB8AC3E}">
        <p14:creationId xmlns:p14="http://schemas.microsoft.com/office/powerpoint/2010/main" val="3041798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eld of flowers and trees&#10;&#10;Description automatically generated">
            <a:extLst>
              <a:ext uri="{FF2B5EF4-FFF2-40B4-BE49-F238E27FC236}">
                <a16:creationId xmlns:a16="http://schemas.microsoft.com/office/drawing/2014/main" id="{47C147A6-FCCF-5851-0015-B4A8404F5A00}"/>
              </a:ext>
            </a:extLst>
          </p:cNvPr>
          <p:cNvPicPr>
            <a:picLocks noChangeAspect="1"/>
          </p:cNvPicPr>
          <p:nvPr/>
        </p:nvPicPr>
        <p:blipFill>
          <a:blip r:embed="rId2">
            <a:extLst>
              <a:ext uri="{28A0092B-C50C-407E-A947-70E740481C1C}">
                <a14:useLocalDpi xmlns:a14="http://schemas.microsoft.com/office/drawing/2010/main" val="0"/>
              </a:ext>
            </a:extLst>
          </a:blip>
          <a:srcRect l="32331" t="35586" r="33430" b="35566"/>
          <a:stretch/>
        </p:blipFill>
        <p:spPr>
          <a:xfrm>
            <a:off x="0" y="0"/>
            <a:ext cx="12192000" cy="6856718"/>
          </a:xfrm>
          <a:prstGeom prst="rect">
            <a:avLst/>
          </a:prstGeom>
        </p:spPr>
      </p:pic>
      <p:sp>
        <p:nvSpPr>
          <p:cNvPr id="2" name="Rectangle 1">
            <a:extLst>
              <a:ext uri="{FF2B5EF4-FFF2-40B4-BE49-F238E27FC236}">
                <a16:creationId xmlns:a16="http://schemas.microsoft.com/office/drawing/2014/main" id="{6C2A6911-9933-282D-2F40-AE361D1583F1}"/>
              </a:ext>
            </a:extLst>
          </p:cNvPr>
          <p:cNvSpPr>
            <a:spLocks/>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8C65E842-9CEA-EDFF-C7D7-68513F214F0C}"/>
              </a:ext>
            </a:extLst>
          </p:cNvPr>
          <p:cNvSpPr txBox="1"/>
          <p:nvPr/>
        </p:nvSpPr>
        <p:spPr>
          <a:xfrm>
            <a:off x="567822" y="3014534"/>
            <a:ext cx="4838367" cy="1446550"/>
          </a:xfrm>
          <a:prstGeom prst="rect">
            <a:avLst/>
          </a:prstGeom>
          <a:noFill/>
        </p:spPr>
        <p:txBody>
          <a:bodyPr wrap="square" rtlCol="0">
            <a:spAutoFit/>
          </a:bodyPr>
          <a:lstStyle/>
          <a:p>
            <a:r>
              <a:rPr lang="es-MX" sz="4400" dirty="0">
                <a:solidFill>
                  <a:schemeClr val="bg1"/>
                </a:solidFill>
                <a:latin typeface="Patua One" panose="02000000000000000000" pitchFamily="2" charset="0"/>
              </a:rPr>
              <a:t>Diagrama de clases UML</a:t>
            </a:r>
          </a:p>
        </p:txBody>
      </p:sp>
      <p:pic>
        <p:nvPicPr>
          <p:cNvPr id="6" name="Picture 5">
            <a:extLst>
              <a:ext uri="{FF2B5EF4-FFF2-40B4-BE49-F238E27FC236}">
                <a16:creationId xmlns:a16="http://schemas.microsoft.com/office/drawing/2014/main" id="{A97E29B5-8C0A-D706-B63D-9563127D5CD7}"/>
              </a:ext>
            </a:extLst>
          </p:cNvPr>
          <p:cNvPicPr>
            <a:picLocks noChangeAspect="1"/>
          </p:cNvPicPr>
          <p:nvPr/>
        </p:nvPicPr>
        <p:blipFill>
          <a:blip r:embed="rId3"/>
          <a:stretch>
            <a:fillRect/>
          </a:stretch>
        </p:blipFill>
        <p:spPr>
          <a:xfrm>
            <a:off x="4526529" y="753979"/>
            <a:ext cx="7372251" cy="5348760"/>
          </a:xfrm>
          <a:prstGeom prst="rect">
            <a:avLst/>
          </a:prstGeom>
        </p:spPr>
      </p:pic>
    </p:spTree>
    <p:extLst>
      <p:ext uri="{BB962C8B-B14F-4D97-AF65-F5344CB8AC3E}">
        <p14:creationId xmlns:p14="http://schemas.microsoft.com/office/powerpoint/2010/main" val="1040258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eld of flowers and trees&#10;&#10;Description automatically generated">
            <a:extLst>
              <a:ext uri="{FF2B5EF4-FFF2-40B4-BE49-F238E27FC236}">
                <a16:creationId xmlns:a16="http://schemas.microsoft.com/office/drawing/2014/main" id="{47C147A6-FCCF-5851-0015-B4A8404F5A00}"/>
              </a:ext>
            </a:extLst>
          </p:cNvPr>
          <p:cNvPicPr>
            <a:picLocks noChangeAspect="1"/>
          </p:cNvPicPr>
          <p:nvPr/>
        </p:nvPicPr>
        <p:blipFill>
          <a:blip r:embed="rId2">
            <a:extLst>
              <a:ext uri="{28A0092B-C50C-407E-A947-70E740481C1C}">
                <a14:useLocalDpi xmlns:a14="http://schemas.microsoft.com/office/drawing/2010/main" val="0"/>
              </a:ext>
            </a:extLst>
          </a:blip>
          <a:srcRect l="32308" t="35182" r="33453" b="35965"/>
          <a:stretch/>
        </p:blipFill>
        <p:spPr>
          <a:xfrm>
            <a:off x="-1" y="0"/>
            <a:ext cx="12192001" cy="6858000"/>
          </a:xfrm>
          <a:prstGeom prst="rect">
            <a:avLst/>
          </a:prstGeom>
        </p:spPr>
      </p:pic>
      <p:sp>
        <p:nvSpPr>
          <p:cNvPr id="2" name="Rectangle 1">
            <a:extLst>
              <a:ext uri="{FF2B5EF4-FFF2-40B4-BE49-F238E27FC236}">
                <a16:creationId xmlns:a16="http://schemas.microsoft.com/office/drawing/2014/main" id="{6C2A6911-9933-282D-2F40-AE361D1583F1}"/>
              </a:ext>
            </a:extLst>
          </p:cNvPr>
          <p:cNvSpPr>
            <a:spLocks/>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6" name="Picture 5">
            <a:extLst>
              <a:ext uri="{FF2B5EF4-FFF2-40B4-BE49-F238E27FC236}">
                <a16:creationId xmlns:a16="http://schemas.microsoft.com/office/drawing/2014/main" id="{A97E29B5-8C0A-D706-B63D-9563127D5CD7}"/>
              </a:ext>
            </a:extLst>
          </p:cNvPr>
          <p:cNvPicPr>
            <a:picLocks noChangeAspect="1"/>
          </p:cNvPicPr>
          <p:nvPr/>
        </p:nvPicPr>
        <p:blipFill>
          <a:blip r:embed="rId3"/>
          <a:stretch>
            <a:fillRect/>
          </a:stretch>
        </p:blipFill>
        <p:spPr>
          <a:xfrm>
            <a:off x="1362637" y="1283"/>
            <a:ext cx="9450684" cy="6856717"/>
          </a:xfrm>
          <a:prstGeom prst="rect">
            <a:avLst/>
          </a:prstGeom>
        </p:spPr>
      </p:pic>
    </p:spTree>
    <p:extLst>
      <p:ext uri="{BB962C8B-B14F-4D97-AF65-F5344CB8AC3E}">
        <p14:creationId xmlns:p14="http://schemas.microsoft.com/office/powerpoint/2010/main" val="2951065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eld of flowers and trees&#10;&#10;Description automatically generated">
            <a:extLst>
              <a:ext uri="{FF2B5EF4-FFF2-40B4-BE49-F238E27FC236}">
                <a16:creationId xmlns:a16="http://schemas.microsoft.com/office/drawing/2014/main" id="{47C147A6-FCCF-5851-0015-B4A8404F5A00}"/>
              </a:ext>
            </a:extLst>
          </p:cNvPr>
          <p:cNvPicPr>
            <a:picLocks noChangeAspect="1"/>
          </p:cNvPicPr>
          <p:nvPr/>
        </p:nvPicPr>
        <p:blipFill>
          <a:blip r:embed="rId2">
            <a:extLst>
              <a:ext uri="{28A0092B-C50C-407E-A947-70E740481C1C}">
                <a14:useLocalDpi xmlns:a14="http://schemas.microsoft.com/office/drawing/2010/main" val="0"/>
              </a:ext>
            </a:extLst>
          </a:blip>
          <a:srcRect l="40350" t="32482" r="25412" b="38665"/>
          <a:stretch/>
        </p:blipFill>
        <p:spPr>
          <a:xfrm>
            <a:off x="1" y="-1"/>
            <a:ext cx="12192000" cy="6858001"/>
          </a:xfrm>
          <a:prstGeom prst="rect">
            <a:avLst/>
          </a:prstGeom>
        </p:spPr>
      </p:pic>
      <p:sp>
        <p:nvSpPr>
          <p:cNvPr id="2" name="Rectangle 1">
            <a:extLst>
              <a:ext uri="{FF2B5EF4-FFF2-40B4-BE49-F238E27FC236}">
                <a16:creationId xmlns:a16="http://schemas.microsoft.com/office/drawing/2014/main" id="{6C2A6911-9933-282D-2F40-AE361D1583F1}"/>
              </a:ext>
            </a:extLst>
          </p:cNvPr>
          <p:cNvSpPr>
            <a:spLocks/>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F03B022B-EB62-018A-0063-34FE6D05D49E}"/>
              </a:ext>
            </a:extLst>
          </p:cNvPr>
          <p:cNvSpPr txBox="1"/>
          <p:nvPr/>
        </p:nvSpPr>
        <p:spPr>
          <a:xfrm>
            <a:off x="7908758" y="3043638"/>
            <a:ext cx="3450076" cy="769441"/>
          </a:xfrm>
          <a:prstGeom prst="rect">
            <a:avLst/>
          </a:prstGeom>
          <a:noFill/>
        </p:spPr>
        <p:txBody>
          <a:bodyPr wrap="square" rtlCol="0">
            <a:spAutoFit/>
          </a:bodyPr>
          <a:lstStyle/>
          <a:p>
            <a:pPr algn="r"/>
            <a:r>
              <a:rPr lang="es-MX" sz="4400" dirty="0">
                <a:solidFill>
                  <a:schemeClr val="bg1"/>
                </a:solidFill>
                <a:latin typeface="Patua One" panose="02000000000000000000" pitchFamily="2" charset="0"/>
              </a:rPr>
              <a:t>Modelo MVC</a:t>
            </a:r>
          </a:p>
        </p:txBody>
      </p:sp>
      <p:pic>
        <p:nvPicPr>
          <p:cNvPr id="6" name="Picture 5">
            <a:extLst>
              <a:ext uri="{FF2B5EF4-FFF2-40B4-BE49-F238E27FC236}">
                <a16:creationId xmlns:a16="http://schemas.microsoft.com/office/drawing/2014/main" id="{337C46CC-B881-0DBD-93D4-BA4B57CA4A45}"/>
              </a:ext>
            </a:extLst>
          </p:cNvPr>
          <p:cNvPicPr>
            <a:picLocks noChangeAspect="1"/>
          </p:cNvPicPr>
          <p:nvPr/>
        </p:nvPicPr>
        <p:blipFill>
          <a:blip r:embed="rId3"/>
          <a:stretch>
            <a:fillRect/>
          </a:stretch>
        </p:blipFill>
        <p:spPr>
          <a:xfrm>
            <a:off x="498329" y="709464"/>
            <a:ext cx="6175187" cy="5439073"/>
          </a:xfrm>
          <a:prstGeom prst="rect">
            <a:avLst/>
          </a:prstGeom>
        </p:spPr>
      </p:pic>
    </p:spTree>
    <p:extLst>
      <p:ext uri="{BB962C8B-B14F-4D97-AF65-F5344CB8AC3E}">
        <p14:creationId xmlns:p14="http://schemas.microsoft.com/office/powerpoint/2010/main" val="129040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eld of flowers and trees&#10;&#10;Description automatically generated">
            <a:extLst>
              <a:ext uri="{FF2B5EF4-FFF2-40B4-BE49-F238E27FC236}">
                <a16:creationId xmlns:a16="http://schemas.microsoft.com/office/drawing/2014/main" id="{47C147A6-FCCF-5851-0015-B4A8404F5A00}"/>
              </a:ext>
            </a:extLst>
          </p:cNvPr>
          <p:cNvPicPr>
            <a:picLocks noChangeAspect="1"/>
          </p:cNvPicPr>
          <p:nvPr/>
        </p:nvPicPr>
        <p:blipFill>
          <a:blip r:embed="rId2">
            <a:extLst>
              <a:ext uri="{28A0092B-C50C-407E-A947-70E740481C1C}">
                <a14:useLocalDpi xmlns:a14="http://schemas.microsoft.com/office/drawing/2010/main" val="0"/>
              </a:ext>
            </a:extLst>
          </a:blip>
          <a:srcRect l="40351" t="32481" r="25411" b="38671"/>
          <a:stretch/>
        </p:blipFill>
        <p:spPr>
          <a:xfrm>
            <a:off x="1" y="0"/>
            <a:ext cx="12192000" cy="6856718"/>
          </a:xfrm>
          <a:prstGeom prst="rect">
            <a:avLst/>
          </a:prstGeom>
        </p:spPr>
      </p:pic>
      <p:sp>
        <p:nvSpPr>
          <p:cNvPr id="2" name="Rectangle 1">
            <a:extLst>
              <a:ext uri="{FF2B5EF4-FFF2-40B4-BE49-F238E27FC236}">
                <a16:creationId xmlns:a16="http://schemas.microsoft.com/office/drawing/2014/main" id="{6C2A6911-9933-282D-2F40-AE361D1583F1}"/>
              </a:ext>
            </a:extLst>
          </p:cNvPr>
          <p:cNvSpPr>
            <a:spLocks/>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6" name="Picture 5">
            <a:extLst>
              <a:ext uri="{FF2B5EF4-FFF2-40B4-BE49-F238E27FC236}">
                <a16:creationId xmlns:a16="http://schemas.microsoft.com/office/drawing/2014/main" id="{337C46CC-B881-0DBD-93D4-BA4B57CA4A45}"/>
              </a:ext>
            </a:extLst>
          </p:cNvPr>
          <p:cNvPicPr>
            <a:picLocks noChangeAspect="1"/>
          </p:cNvPicPr>
          <p:nvPr/>
        </p:nvPicPr>
        <p:blipFill>
          <a:blip r:embed="rId3"/>
          <a:stretch>
            <a:fillRect/>
          </a:stretch>
        </p:blipFill>
        <p:spPr>
          <a:xfrm>
            <a:off x="2203653" y="0"/>
            <a:ext cx="7784694" cy="6856718"/>
          </a:xfrm>
          <a:prstGeom prst="rect">
            <a:avLst/>
          </a:prstGeom>
        </p:spPr>
      </p:pic>
    </p:spTree>
    <p:extLst>
      <p:ext uri="{BB962C8B-B14F-4D97-AF65-F5344CB8AC3E}">
        <p14:creationId xmlns:p14="http://schemas.microsoft.com/office/powerpoint/2010/main" val="335024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eld of flowers and trees&#10;&#10;Description automatically generated">
            <a:extLst>
              <a:ext uri="{FF2B5EF4-FFF2-40B4-BE49-F238E27FC236}">
                <a16:creationId xmlns:a16="http://schemas.microsoft.com/office/drawing/2014/main" id="{47C147A6-FCCF-5851-0015-B4A8404F5A00}"/>
              </a:ext>
            </a:extLst>
          </p:cNvPr>
          <p:cNvPicPr>
            <a:picLocks noChangeAspect="1"/>
          </p:cNvPicPr>
          <p:nvPr/>
        </p:nvPicPr>
        <p:blipFill>
          <a:blip r:embed="rId2">
            <a:extLst>
              <a:ext uri="{28A0092B-C50C-407E-A947-70E740481C1C}">
                <a14:useLocalDpi xmlns:a14="http://schemas.microsoft.com/office/drawing/2010/main" val="0"/>
              </a:ext>
            </a:extLst>
          </a:blip>
          <a:srcRect l="33124" t="34524" r="36718" b="40067"/>
          <a:stretch/>
        </p:blipFill>
        <p:spPr>
          <a:xfrm>
            <a:off x="0" y="-1"/>
            <a:ext cx="12192000" cy="6856719"/>
          </a:xfrm>
          <a:prstGeom prst="rect">
            <a:avLst/>
          </a:prstGeom>
        </p:spPr>
      </p:pic>
      <p:sp>
        <p:nvSpPr>
          <p:cNvPr id="2" name="Rectangle 1">
            <a:extLst>
              <a:ext uri="{FF2B5EF4-FFF2-40B4-BE49-F238E27FC236}">
                <a16:creationId xmlns:a16="http://schemas.microsoft.com/office/drawing/2014/main" id="{6C2A6911-9933-282D-2F40-AE361D1583F1}"/>
              </a:ext>
            </a:extLst>
          </p:cNvPr>
          <p:cNvSpPr>
            <a:spLocks/>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672FE686-E229-3040-18C7-0F03D74D84F5}"/>
              </a:ext>
            </a:extLst>
          </p:cNvPr>
          <p:cNvSpPr txBox="1"/>
          <p:nvPr/>
        </p:nvSpPr>
        <p:spPr>
          <a:xfrm>
            <a:off x="1668379" y="380648"/>
            <a:ext cx="8855242" cy="769441"/>
          </a:xfrm>
          <a:prstGeom prst="rect">
            <a:avLst/>
          </a:prstGeom>
          <a:noFill/>
        </p:spPr>
        <p:txBody>
          <a:bodyPr wrap="square" rtlCol="0">
            <a:spAutoFit/>
          </a:bodyPr>
          <a:lstStyle/>
          <a:p>
            <a:pPr algn="ctr"/>
            <a:r>
              <a:rPr lang="es-MX" sz="4400" dirty="0">
                <a:solidFill>
                  <a:schemeClr val="bg1"/>
                </a:solidFill>
                <a:latin typeface="Patua One" panose="02000000000000000000" pitchFamily="2" charset="0"/>
              </a:rPr>
              <a:t>Diagrama de Entidad-Relación</a:t>
            </a:r>
          </a:p>
        </p:txBody>
      </p:sp>
      <p:pic>
        <p:nvPicPr>
          <p:cNvPr id="7" name="Picture 6">
            <a:extLst>
              <a:ext uri="{FF2B5EF4-FFF2-40B4-BE49-F238E27FC236}">
                <a16:creationId xmlns:a16="http://schemas.microsoft.com/office/drawing/2014/main" id="{D767869E-F700-0641-DDCA-AECF8091AAAE}"/>
              </a:ext>
            </a:extLst>
          </p:cNvPr>
          <p:cNvPicPr>
            <a:picLocks noChangeAspect="1"/>
          </p:cNvPicPr>
          <p:nvPr/>
        </p:nvPicPr>
        <p:blipFill>
          <a:blip r:embed="rId3"/>
          <a:stretch>
            <a:fillRect/>
          </a:stretch>
        </p:blipFill>
        <p:spPr>
          <a:xfrm>
            <a:off x="0" y="1651847"/>
            <a:ext cx="12192000" cy="3899211"/>
          </a:xfrm>
          <a:prstGeom prst="rect">
            <a:avLst/>
          </a:prstGeom>
        </p:spPr>
      </p:pic>
    </p:spTree>
    <p:extLst>
      <p:ext uri="{BB962C8B-B14F-4D97-AF65-F5344CB8AC3E}">
        <p14:creationId xmlns:p14="http://schemas.microsoft.com/office/powerpoint/2010/main" val="836807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noGrp="1" noRot="1" noMove="1" noResize="1" noEditPoints="1" noAdjustHandles="1" noChangeArrowheads="1" noChangeShapeType="1"/>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590550" y="647877"/>
            <a:ext cx="4864100" cy="769441"/>
          </a:xfrm>
          <a:prstGeom prst="rect">
            <a:avLst/>
          </a:prstGeom>
          <a:noFill/>
        </p:spPr>
        <p:txBody>
          <a:bodyPr wrap="square" rtlCol="0">
            <a:spAutoFit/>
          </a:bodyPr>
          <a:lstStyle/>
          <a:p>
            <a:r>
              <a:rPr lang="es-MX" sz="4400" dirty="0">
                <a:solidFill>
                  <a:schemeClr val="bg1"/>
                </a:solidFill>
                <a:latin typeface="Patua One" panose="02000000000000000000" pitchFamily="2" charset="0"/>
              </a:rPr>
              <a:t>Objetivo</a:t>
            </a:r>
          </a:p>
        </p:txBody>
      </p:sp>
      <p:sp>
        <p:nvSpPr>
          <p:cNvPr id="5" name="Subtitle 2">
            <a:extLst>
              <a:ext uri="{FF2B5EF4-FFF2-40B4-BE49-F238E27FC236}">
                <a16:creationId xmlns:a16="http://schemas.microsoft.com/office/drawing/2014/main" id="{F64AD65B-343E-C45D-84FC-3BB7EB34362E}"/>
              </a:ext>
            </a:extLst>
          </p:cNvPr>
          <p:cNvSpPr txBox="1">
            <a:spLocks/>
          </p:cNvSpPr>
          <p:nvPr/>
        </p:nvSpPr>
        <p:spPr>
          <a:xfrm>
            <a:off x="590550" y="1704014"/>
            <a:ext cx="5505450" cy="43117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bg1"/>
                </a:solidFill>
                <a:latin typeface="Raleway" pitchFamily="2" charset="0"/>
              </a:rPr>
              <a:t>Con funcionalidades para gestionar publicaciones, cuentas de usuarios y discusiones en foros, el objetivo es crear una comunidad colaborativa donde se promuevan prácticas más sostenibles y se reduzcan los residuos.</a:t>
            </a:r>
            <a:endParaRPr lang="es-MX" dirty="0">
              <a:solidFill>
                <a:schemeClr val="bg1"/>
              </a:solidFill>
              <a:latin typeface="Raleway" pitchFamily="2" charset="0"/>
            </a:endParaRPr>
          </a:p>
        </p:txBody>
      </p:sp>
      <p:pic>
        <p:nvPicPr>
          <p:cNvPr id="10" name="Graphic 9" descr="A grid with small circles">
            <a:extLst>
              <a:ext uri="{FF2B5EF4-FFF2-40B4-BE49-F238E27FC236}">
                <a16:creationId xmlns:a16="http://schemas.microsoft.com/office/drawing/2014/main" id="{187C4A65-4D49-8EBE-46BE-8CA266DED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4650" y="-1282"/>
            <a:ext cx="6858000" cy="6858000"/>
          </a:xfrm>
          <a:prstGeom prst="rect">
            <a:avLst/>
          </a:prstGeom>
        </p:spPr>
      </p:pic>
      <p:pic>
        <p:nvPicPr>
          <p:cNvPr id="8" name="Graphic 7" descr="A small arrangement of flowers">
            <a:extLst>
              <a:ext uri="{FF2B5EF4-FFF2-40B4-BE49-F238E27FC236}">
                <a16:creationId xmlns:a16="http://schemas.microsoft.com/office/drawing/2014/main" id="{C81729D9-2094-DB13-44C6-FF1EB7BD8D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4650" y="0"/>
            <a:ext cx="6858000" cy="6858000"/>
          </a:xfrm>
          <a:prstGeom prst="rect">
            <a:avLst/>
          </a:prstGeom>
        </p:spPr>
      </p:pic>
    </p:spTree>
    <p:extLst>
      <p:ext uri="{BB962C8B-B14F-4D97-AF65-F5344CB8AC3E}">
        <p14:creationId xmlns:p14="http://schemas.microsoft.com/office/powerpoint/2010/main" val="416648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eld of flowers and trees&#10;&#10;Description automatically generated">
            <a:extLst>
              <a:ext uri="{FF2B5EF4-FFF2-40B4-BE49-F238E27FC236}">
                <a16:creationId xmlns:a16="http://schemas.microsoft.com/office/drawing/2014/main" id="{47C147A6-FCCF-5851-0015-B4A8404F5A00}"/>
              </a:ext>
            </a:extLst>
          </p:cNvPr>
          <p:cNvPicPr>
            <a:picLocks noChangeAspect="1"/>
          </p:cNvPicPr>
          <p:nvPr/>
        </p:nvPicPr>
        <p:blipFill>
          <a:blip r:embed="rId2">
            <a:extLst>
              <a:ext uri="{28A0092B-C50C-407E-A947-70E740481C1C}">
                <a14:useLocalDpi xmlns:a14="http://schemas.microsoft.com/office/drawing/2010/main" val="0"/>
              </a:ext>
            </a:extLst>
          </a:blip>
          <a:srcRect l="38977" t="30302" r="30864" b="44283"/>
          <a:stretch/>
        </p:blipFill>
        <p:spPr>
          <a:xfrm>
            <a:off x="-1" y="-1"/>
            <a:ext cx="12192001" cy="6858001"/>
          </a:xfrm>
          <a:prstGeom prst="rect">
            <a:avLst/>
          </a:prstGeom>
        </p:spPr>
      </p:pic>
      <p:sp>
        <p:nvSpPr>
          <p:cNvPr id="2" name="Rectangle 1">
            <a:extLst>
              <a:ext uri="{FF2B5EF4-FFF2-40B4-BE49-F238E27FC236}">
                <a16:creationId xmlns:a16="http://schemas.microsoft.com/office/drawing/2014/main" id="{6C2A6911-9933-282D-2F40-AE361D1583F1}"/>
              </a:ext>
            </a:extLst>
          </p:cNvPr>
          <p:cNvSpPr>
            <a:spLocks/>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5" name="TextBox 4">
            <a:extLst>
              <a:ext uri="{FF2B5EF4-FFF2-40B4-BE49-F238E27FC236}">
                <a16:creationId xmlns:a16="http://schemas.microsoft.com/office/drawing/2014/main" id="{50AC209C-A674-DAEA-D4DE-DBF19548A421}"/>
              </a:ext>
            </a:extLst>
          </p:cNvPr>
          <p:cNvSpPr txBox="1"/>
          <p:nvPr/>
        </p:nvSpPr>
        <p:spPr>
          <a:xfrm>
            <a:off x="590549" y="647877"/>
            <a:ext cx="6467977" cy="769441"/>
          </a:xfrm>
          <a:prstGeom prst="rect">
            <a:avLst/>
          </a:prstGeom>
          <a:noFill/>
        </p:spPr>
        <p:txBody>
          <a:bodyPr wrap="square" rtlCol="0">
            <a:spAutoFit/>
          </a:bodyPr>
          <a:lstStyle/>
          <a:p>
            <a:r>
              <a:rPr lang="es-MX" sz="4400" dirty="0">
                <a:solidFill>
                  <a:schemeClr val="bg1"/>
                </a:solidFill>
                <a:latin typeface="Patua One" panose="02000000000000000000" pitchFamily="2" charset="0"/>
              </a:rPr>
              <a:t>Software</a:t>
            </a:r>
          </a:p>
        </p:txBody>
      </p:sp>
      <p:pic>
        <p:nvPicPr>
          <p:cNvPr id="10" name="Picture 9" descr="A green background with black and white hexagons&#10;&#10;Description automatically generated">
            <a:extLst>
              <a:ext uri="{FF2B5EF4-FFF2-40B4-BE49-F238E27FC236}">
                <a16:creationId xmlns:a16="http://schemas.microsoft.com/office/drawing/2014/main" id="{4713507C-4839-6279-CBD0-38DC49D00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523741"/>
            <a:ext cx="3311600" cy="2307081"/>
          </a:xfrm>
          <a:prstGeom prst="rect">
            <a:avLst/>
          </a:prstGeom>
        </p:spPr>
      </p:pic>
      <p:pic>
        <p:nvPicPr>
          <p:cNvPr id="14" name="Picture 13" descr="A purple infinity symbol with black text&#10;&#10;Description automatically generated">
            <a:extLst>
              <a:ext uri="{FF2B5EF4-FFF2-40B4-BE49-F238E27FC236}">
                <a16:creationId xmlns:a16="http://schemas.microsoft.com/office/drawing/2014/main" id="{3CABB73B-797E-336C-3E9C-4083E8D82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149" y="1522458"/>
            <a:ext cx="2307081" cy="2307081"/>
          </a:xfrm>
          <a:prstGeom prst="rect">
            <a:avLst/>
          </a:prstGeom>
        </p:spPr>
      </p:pic>
      <p:pic>
        <p:nvPicPr>
          <p:cNvPr id="18" name="Picture 17" descr="A logo for a company&#10;&#10;Description automatically generated">
            <a:extLst>
              <a:ext uri="{FF2B5EF4-FFF2-40B4-BE49-F238E27FC236}">
                <a16:creationId xmlns:a16="http://schemas.microsoft.com/office/drawing/2014/main" id="{A84B89CA-1544-9512-3F60-44579A727E70}"/>
              </a:ext>
            </a:extLst>
          </p:cNvPr>
          <p:cNvPicPr>
            <a:picLocks noChangeAspect="1"/>
          </p:cNvPicPr>
          <p:nvPr/>
        </p:nvPicPr>
        <p:blipFill>
          <a:blip r:embed="rId5">
            <a:extLst>
              <a:ext uri="{28A0092B-C50C-407E-A947-70E740481C1C}">
                <a14:useLocalDpi xmlns:a14="http://schemas.microsoft.com/office/drawing/2010/main" val="0"/>
              </a:ext>
            </a:extLst>
          </a:blip>
          <a:srcRect l="18735" r="18341"/>
          <a:stretch/>
        </p:blipFill>
        <p:spPr>
          <a:xfrm>
            <a:off x="3902147" y="3816747"/>
            <a:ext cx="2837436" cy="2307081"/>
          </a:xfrm>
          <a:prstGeom prst="rect">
            <a:avLst/>
          </a:prstGeom>
        </p:spPr>
      </p:pic>
      <p:pic>
        <p:nvPicPr>
          <p:cNvPr id="20" name="Picture 19" descr="A logo with a cube and a circle&#10;&#10;Description automatically generated">
            <a:extLst>
              <a:ext uri="{FF2B5EF4-FFF2-40B4-BE49-F238E27FC236}">
                <a16:creationId xmlns:a16="http://schemas.microsoft.com/office/drawing/2014/main" id="{F8FE7CF1-5B10-EBEA-369F-A2842103C0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91" y="3816747"/>
            <a:ext cx="3332357" cy="2307081"/>
          </a:xfrm>
          <a:prstGeom prst="rect">
            <a:avLst/>
          </a:prstGeom>
        </p:spPr>
      </p:pic>
      <p:pic>
        <p:nvPicPr>
          <p:cNvPr id="26" name="Picture 25" descr="A blue and black text&#10;&#10;Description automatically generated">
            <a:extLst>
              <a:ext uri="{FF2B5EF4-FFF2-40B4-BE49-F238E27FC236}">
                <a16:creationId xmlns:a16="http://schemas.microsoft.com/office/drawing/2014/main" id="{3C057165-75E8-9A8D-CF77-80552A36BC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9228" y="3241126"/>
            <a:ext cx="3381375" cy="1352550"/>
          </a:xfrm>
          <a:prstGeom prst="rect">
            <a:avLst/>
          </a:prstGeom>
        </p:spPr>
      </p:pic>
      <p:pic>
        <p:nvPicPr>
          <p:cNvPr id="16" name="Picture 15" descr="A dolphin and text on a white background&#10;&#10;Description automatically generated">
            <a:extLst>
              <a:ext uri="{FF2B5EF4-FFF2-40B4-BE49-F238E27FC236}">
                <a16:creationId xmlns:a16="http://schemas.microsoft.com/office/drawing/2014/main" id="{54E3F8DD-2A96-C6A4-C579-0E64D3F78C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09230" y="1515679"/>
            <a:ext cx="3381375" cy="1739300"/>
          </a:xfrm>
          <a:prstGeom prst="rect">
            <a:avLst/>
          </a:prstGeom>
        </p:spPr>
      </p:pic>
      <p:pic>
        <p:nvPicPr>
          <p:cNvPr id="32" name="Picture 31" descr="A purple and white logo&#10;&#10;Description automatically generated">
            <a:extLst>
              <a:ext uri="{FF2B5EF4-FFF2-40B4-BE49-F238E27FC236}">
                <a16:creationId xmlns:a16="http://schemas.microsoft.com/office/drawing/2014/main" id="{F04843A1-32E2-58DB-B5C1-F69D5DBB4D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9583" y="4540511"/>
            <a:ext cx="1583317" cy="1583317"/>
          </a:xfrm>
          <a:prstGeom prst="rect">
            <a:avLst/>
          </a:prstGeom>
        </p:spPr>
      </p:pic>
      <p:pic>
        <p:nvPicPr>
          <p:cNvPr id="34" name="Picture 33" descr="A logo with a cat in the middle&#10;&#10;Description automatically generated">
            <a:extLst>
              <a:ext uri="{FF2B5EF4-FFF2-40B4-BE49-F238E27FC236}">
                <a16:creationId xmlns:a16="http://schemas.microsoft.com/office/drawing/2014/main" id="{AB27B3F7-C3C5-F9AD-3837-FEE2175A9B61}"/>
              </a:ext>
            </a:extLst>
          </p:cNvPr>
          <p:cNvPicPr>
            <a:picLocks noChangeAspect="1"/>
          </p:cNvPicPr>
          <p:nvPr/>
        </p:nvPicPr>
        <p:blipFill>
          <a:blip r:embed="rId10">
            <a:extLst>
              <a:ext uri="{28A0092B-C50C-407E-A947-70E740481C1C}">
                <a14:useLocalDpi xmlns:a14="http://schemas.microsoft.com/office/drawing/2010/main" val="0"/>
              </a:ext>
            </a:extLst>
          </a:blip>
          <a:srcRect l="4215" b="13515"/>
          <a:stretch/>
        </p:blipFill>
        <p:spPr>
          <a:xfrm>
            <a:off x="8322900" y="4444080"/>
            <a:ext cx="3062263" cy="1739300"/>
          </a:xfrm>
          <a:prstGeom prst="rect">
            <a:avLst/>
          </a:prstGeom>
        </p:spPr>
      </p:pic>
      <p:pic>
        <p:nvPicPr>
          <p:cNvPr id="40" name="Picture 39" descr="A logo with a smile&#10;&#10;Description automatically generated">
            <a:extLst>
              <a:ext uri="{FF2B5EF4-FFF2-40B4-BE49-F238E27FC236}">
                <a16:creationId xmlns:a16="http://schemas.microsoft.com/office/drawing/2014/main" id="{1487355C-5203-E78E-B0F4-4BF4E246008B}"/>
              </a:ext>
            </a:extLst>
          </p:cNvPr>
          <p:cNvPicPr>
            <a:picLocks noChangeAspect="1"/>
          </p:cNvPicPr>
          <p:nvPr/>
        </p:nvPicPr>
        <p:blipFill>
          <a:blip r:embed="rId11">
            <a:extLst>
              <a:ext uri="{28A0092B-C50C-407E-A947-70E740481C1C}">
                <a14:useLocalDpi xmlns:a14="http://schemas.microsoft.com/office/drawing/2010/main" val="0"/>
              </a:ext>
            </a:extLst>
          </a:blip>
          <a:srcRect l="22141" r="8145" b="14552"/>
          <a:stretch/>
        </p:blipFill>
        <p:spPr>
          <a:xfrm>
            <a:off x="9577018" y="3481524"/>
            <a:ext cx="1808145" cy="1165317"/>
          </a:xfrm>
          <a:prstGeom prst="rect">
            <a:avLst/>
          </a:prstGeom>
        </p:spPr>
      </p:pic>
      <p:pic>
        <p:nvPicPr>
          <p:cNvPr id="24" name="Picture 23" descr="A pink hexagon with white text&#10;&#10;Description automatically generated">
            <a:extLst>
              <a:ext uri="{FF2B5EF4-FFF2-40B4-BE49-F238E27FC236}">
                <a16:creationId xmlns:a16="http://schemas.microsoft.com/office/drawing/2014/main" id="{51FFCF88-83AC-547B-6D90-06C7AE3A93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90604" y="1522440"/>
            <a:ext cx="1796866" cy="2080582"/>
          </a:xfrm>
          <a:prstGeom prst="rect">
            <a:avLst/>
          </a:prstGeom>
        </p:spPr>
      </p:pic>
    </p:spTree>
    <p:extLst>
      <p:ext uri="{BB962C8B-B14F-4D97-AF65-F5344CB8AC3E}">
        <p14:creationId xmlns:p14="http://schemas.microsoft.com/office/powerpoint/2010/main" val="79651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eld of flowers and trees&#10;&#10;Description automatically generated">
            <a:extLst>
              <a:ext uri="{FF2B5EF4-FFF2-40B4-BE49-F238E27FC236}">
                <a16:creationId xmlns:a16="http://schemas.microsoft.com/office/drawing/2014/main" id="{47C147A6-FCCF-5851-0015-B4A8404F5A00}"/>
              </a:ext>
            </a:extLst>
          </p:cNvPr>
          <p:cNvPicPr>
            <a:picLocks noChangeAspect="1"/>
          </p:cNvPicPr>
          <p:nvPr/>
        </p:nvPicPr>
        <p:blipFill>
          <a:blip r:embed="rId2">
            <a:extLst>
              <a:ext uri="{28A0092B-C50C-407E-A947-70E740481C1C}">
                <a14:useLocalDpi xmlns:a14="http://schemas.microsoft.com/office/drawing/2010/main" val="0"/>
              </a:ext>
            </a:extLst>
          </a:blip>
          <a:srcRect l="38977" t="30302" r="30864" b="44283"/>
          <a:stretch/>
        </p:blipFill>
        <p:spPr>
          <a:xfrm>
            <a:off x="-1" y="-1"/>
            <a:ext cx="12192001" cy="6858001"/>
          </a:xfrm>
          <a:prstGeom prst="rect">
            <a:avLst/>
          </a:prstGeom>
        </p:spPr>
      </p:pic>
      <p:sp>
        <p:nvSpPr>
          <p:cNvPr id="2" name="Rectangle 1">
            <a:extLst>
              <a:ext uri="{FF2B5EF4-FFF2-40B4-BE49-F238E27FC236}">
                <a16:creationId xmlns:a16="http://schemas.microsoft.com/office/drawing/2014/main" id="{6C2A6911-9933-282D-2F40-AE361D1583F1}"/>
              </a:ext>
            </a:extLst>
          </p:cNvPr>
          <p:cNvSpPr>
            <a:spLocks/>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5" name="TextBox 4">
            <a:extLst>
              <a:ext uri="{FF2B5EF4-FFF2-40B4-BE49-F238E27FC236}">
                <a16:creationId xmlns:a16="http://schemas.microsoft.com/office/drawing/2014/main" id="{50AC209C-A674-DAEA-D4DE-DBF19548A421}"/>
              </a:ext>
            </a:extLst>
          </p:cNvPr>
          <p:cNvSpPr txBox="1"/>
          <p:nvPr/>
        </p:nvSpPr>
        <p:spPr>
          <a:xfrm>
            <a:off x="590549" y="647877"/>
            <a:ext cx="6799079" cy="769441"/>
          </a:xfrm>
          <a:prstGeom prst="rect">
            <a:avLst/>
          </a:prstGeom>
          <a:noFill/>
        </p:spPr>
        <p:txBody>
          <a:bodyPr wrap="square" rtlCol="0">
            <a:spAutoFit/>
          </a:bodyPr>
          <a:lstStyle/>
          <a:p>
            <a:r>
              <a:rPr lang="es-MX" sz="4400" dirty="0">
                <a:solidFill>
                  <a:schemeClr val="bg1"/>
                </a:solidFill>
                <a:latin typeface="Patua One" panose="02000000000000000000" pitchFamily="2" charset="0"/>
              </a:rPr>
              <a:t>Lenguajes &amp; </a:t>
            </a:r>
            <a:r>
              <a:rPr lang="es-MX" sz="4400" dirty="0" err="1">
                <a:solidFill>
                  <a:schemeClr val="bg1"/>
                </a:solidFill>
                <a:latin typeface="Patua One" panose="02000000000000000000" pitchFamily="2" charset="0"/>
              </a:rPr>
              <a:t>Frameworks</a:t>
            </a:r>
            <a:endParaRPr lang="es-MX" sz="4400" dirty="0">
              <a:solidFill>
                <a:schemeClr val="bg1"/>
              </a:solidFill>
              <a:latin typeface="Patua One" panose="02000000000000000000" pitchFamily="2" charset="0"/>
            </a:endParaRPr>
          </a:p>
        </p:txBody>
      </p:sp>
      <p:pic>
        <p:nvPicPr>
          <p:cNvPr id="8" name="Picture 7" descr="A group of colorful circles with text&#10;&#10;Description automatically generated">
            <a:extLst>
              <a:ext uri="{FF2B5EF4-FFF2-40B4-BE49-F238E27FC236}">
                <a16:creationId xmlns:a16="http://schemas.microsoft.com/office/drawing/2014/main" id="{EF5C0DF7-EE88-7129-1ED7-183E68876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886" y="2309335"/>
            <a:ext cx="5781137" cy="3655365"/>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84A15E8D-3872-908B-0CBE-E7F9AE4DA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30" y="1945756"/>
            <a:ext cx="4864608" cy="1672865"/>
          </a:xfrm>
          <a:prstGeom prst="rect">
            <a:avLst/>
          </a:prstGeom>
        </p:spPr>
      </p:pic>
      <p:pic>
        <p:nvPicPr>
          <p:cNvPr id="9" name="Picture 8" descr="A red background with a black and white square with white text&#10;&#10;Description automatically generated with medium confidence">
            <a:extLst>
              <a:ext uri="{FF2B5EF4-FFF2-40B4-BE49-F238E27FC236}">
                <a16:creationId xmlns:a16="http://schemas.microsoft.com/office/drawing/2014/main" id="{DD8DDF59-5F41-E0C5-A95C-51A2FFF19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88" y="3471689"/>
            <a:ext cx="4864073" cy="1441994"/>
          </a:xfrm>
          <a:prstGeom prst="rect">
            <a:avLst/>
          </a:prstGeom>
        </p:spPr>
      </p:pic>
      <p:pic>
        <p:nvPicPr>
          <p:cNvPr id="11" name="Picture 10" descr="A black text with a cross&#10;&#10;Description automatically generated">
            <a:extLst>
              <a:ext uri="{FF2B5EF4-FFF2-40B4-BE49-F238E27FC236}">
                <a16:creationId xmlns:a16="http://schemas.microsoft.com/office/drawing/2014/main" id="{6B1AB04F-2795-45FA-6601-C532629C1BEC}"/>
              </a:ext>
            </a:extLst>
          </p:cNvPr>
          <p:cNvPicPr>
            <a:picLocks noChangeAspect="1"/>
          </p:cNvPicPr>
          <p:nvPr/>
        </p:nvPicPr>
        <p:blipFill>
          <a:blip r:embed="rId6">
            <a:extLst>
              <a:ext uri="{28A0092B-C50C-407E-A947-70E740481C1C}">
                <a14:useLocalDpi xmlns:a14="http://schemas.microsoft.com/office/drawing/2010/main" val="0"/>
              </a:ext>
            </a:extLst>
          </a:blip>
          <a:srcRect t="15620" b="13795"/>
          <a:stretch/>
        </p:blipFill>
        <p:spPr>
          <a:xfrm>
            <a:off x="569164" y="4903050"/>
            <a:ext cx="4864073" cy="1441994"/>
          </a:xfrm>
          <a:prstGeom prst="rect">
            <a:avLst/>
          </a:prstGeom>
        </p:spPr>
      </p:pic>
    </p:spTree>
    <p:extLst>
      <p:ext uri="{BB962C8B-B14F-4D97-AF65-F5344CB8AC3E}">
        <p14:creationId xmlns:p14="http://schemas.microsoft.com/office/powerpoint/2010/main" val="134371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eld of flowers and trees&#10;&#10;Description automatically generated">
            <a:extLst>
              <a:ext uri="{FF2B5EF4-FFF2-40B4-BE49-F238E27FC236}">
                <a16:creationId xmlns:a16="http://schemas.microsoft.com/office/drawing/2014/main" id="{47C147A6-FCCF-5851-0015-B4A8404F5A00}"/>
              </a:ext>
            </a:extLst>
          </p:cNvPr>
          <p:cNvPicPr>
            <a:picLocks noChangeAspect="1"/>
          </p:cNvPicPr>
          <p:nvPr/>
        </p:nvPicPr>
        <p:blipFill>
          <a:blip r:embed="rId2">
            <a:extLst>
              <a:ext uri="{28A0092B-C50C-407E-A947-70E740481C1C}">
                <a14:useLocalDpi xmlns:a14="http://schemas.microsoft.com/office/drawing/2010/main" val="0"/>
              </a:ext>
            </a:extLst>
          </a:blip>
          <a:srcRect l="38977" t="30302" r="30864" b="44283"/>
          <a:stretch/>
        </p:blipFill>
        <p:spPr>
          <a:xfrm>
            <a:off x="-1" y="-1"/>
            <a:ext cx="12192001" cy="6858001"/>
          </a:xfrm>
          <a:prstGeom prst="rect">
            <a:avLst/>
          </a:prstGeom>
        </p:spPr>
      </p:pic>
      <p:sp>
        <p:nvSpPr>
          <p:cNvPr id="2" name="Rectangle 1">
            <a:extLst>
              <a:ext uri="{FF2B5EF4-FFF2-40B4-BE49-F238E27FC236}">
                <a16:creationId xmlns:a16="http://schemas.microsoft.com/office/drawing/2014/main" id="{6C2A6911-9933-282D-2F40-AE361D1583F1}"/>
              </a:ext>
            </a:extLst>
          </p:cNvPr>
          <p:cNvSpPr>
            <a:spLocks/>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1" name="Picture 10" descr="A black and white logo&#10;&#10;Description automatically generated">
            <a:extLst>
              <a:ext uri="{FF2B5EF4-FFF2-40B4-BE49-F238E27FC236}">
                <a16:creationId xmlns:a16="http://schemas.microsoft.com/office/drawing/2014/main" id="{2EE269D4-FC10-3D7E-E355-797E0DD6C222}"/>
              </a:ext>
            </a:extLst>
          </p:cNvPr>
          <p:cNvPicPr>
            <a:picLocks noChangeAspect="1"/>
          </p:cNvPicPr>
          <p:nvPr/>
        </p:nvPicPr>
        <p:blipFill>
          <a:blip r:embed="rId3">
            <a:extLst>
              <a:ext uri="{28A0092B-C50C-407E-A947-70E740481C1C}">
                <a14:useLocalDpi xmlns:a14="http://schemas.microsoft.com/office/drawing/2010/main" val="0"/>
              </a:ext>
            </a:extLst>
          </a:blip>
          <a:srcRect t="27574" b="23842"/>
          <a:stretch/>
        </p:blipFill>
        <p:spPr>
          <a:xfrm>
            <a:off x="3638387" y="358588"/>
            <a:ext cx="4912660" cy="1104976"/>
          </a:xfrm>
          <a:prstGeom prst="rect">
            <a:avLst/>
          </a:prstGeom>
        </p:spPr>
      </p:pic>
      <p:sp>
        <p:nvSpPr>
          <p:cNvPr id="12" name="TextBox 11">
            <a:extLst>
              <a:ext uri="{FF2B5EF4-FFF2-40B4-BE49-F238E27FC236}">
                <a16:creationId xmlns:a16="http://schemas.microsoft.com/office/drawing/2014/main" id="{A604DB4D-256E-C8B2-F7B7-8BAFEC935A4F}"/>
              </a:ext>
            </a:extLst>
          </p:cNvPr>
          <p:cNvSpPr txBox="1"/>
          <p:nvPr/>
        </p:nvSpPr>
        <p:spPr>
          <a:xfrm>
            <a:off x="895188" y="5976192"/>
            <a:ext cx="10399059" cy="523220"/>
          </a:xfrm>
          <a:prstGeom prst="rect">
            <a:avLst/>
          </a:prstGeom>
          <a:noFill/>
        </p:spPr>
        <p:txBody>
          <a:bodyPr wrap="square" rtlCol="0">
            <a:spAutoFit/>
          </a:bodyPr>
          <a:lstStyle/>
          <a:p>
            <a:pPr algn="ctr"/>
            <a:r>
              <a:rPr lang="es-MX" sz="2800" dirty="0">
                <a:solidFill>
                  <a:schemeClr val="bg1"/>
                </a:solidFill>
              </a:rPr>
              <a:t>https://app.asana.com/0/1208345722636398/1208345614423658 </a:t>
            </a:r>
          </a:p>
        </p:txBody>
      </p:sp>
      <p:pic>
        <p:nvPicPr>
          <p:cNvPr id="16" name="Picture 15">
            <a:extLst>
              <a:ext uri="{FF2B5EF4-FFF2-40B4-BE49-F238E27FC236}">
                <a16:creationId xmlns:a16="http://schemas.microsoft.com/office/drawing/2014/main" id="{7EFDB551-CC74-5CFE-79D0-4F49AFB5D69C}"/>
              </a:ext>
            </a:extLst>
          </p:cNvPr>
          <p:cNvPicPr>
            <a:picLocks noChangeAspect="1"/>
          </p:cNvPicPr>
          <p:nvPr/>
        </p:nvPicPr>
        <p:blipFill>
          <a:blip r:embed="rId4"/>
          <a:srcRect r="434"/>
          <a:stretch/>
        </p:blipFill>
        <p:spPr>
          <a:xfrm>
            <a:off x="1514402" y="1463564"/>
            <a:ext cx="9160631" cy="4350255"/>
          </a:xfrm>
          <a:prstGeom prst="rect">
            <a:avLst/>
          </a:prstGeom>
        </p:spPr>
      </p:pic>
    </p:spTree>
    <p:extLst>
      <p:ext uri="{BB962C8B-B14F-4D97-AF65-F5344CB8AC3E}">
        <p14:creationId xmlns:p14="http://schemas.microsoft.com/office/powerpoint/2010/main" val="3651536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3377" t="36249" r="31437" b="34100"/>
          <a:stretch/>
        </p:blipFill>
        <p:spPr>
          <a:xfrm>
            <a:off x="-12404" y="0"/>
            <a:ext cx="12192000"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2404"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1755775" y="2331223"/>
            <a:ext cx="8680450" cy="1938992"/>
          </a:xfrm>
          <a:prstGeom prst="rect">
            <a:avLst/>
          </a:prstGeom>
          <a:noFill/>
        </p:spPr>
        <p:txBody>
          <a:bodyPr wrap="square" rtlCol="0">
            <a:spAutoFit/>
          </a:bodyPr>
          <a:lstStyle/>
          <a:p>
            <a:pPr algn="ctr"/>
            <a:r>
              <a:rPr lang="es-MX" sz="6000" dirty="0">
                <a:solidFill>
                  <a:schemeClr val="bg1"/>
                </a:solidFill>
                <a:latin typeface="Patua One" panose="02000000000000000000" pitchFamily="2" charset="0"/>
              </a:rPr>
              <a:t>¡Muchas Gracias por su Atención!</a:t>
            </a:r>
          </a:p>
        </p:txBody>
      </p:sp>
    </p:spTree>
    <p:extLst>
      <p:ext uri="{BB962C8B-B14F-4D97-AF65-F5344CB8AC3E}">
        <p14:creationId xmlns:p14="http://schemas.microsoft.com/office/powerpoint/2010/main" val="11743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noGrp="1" noRot="1" noMove="1" noResize="1" noEditPoints="1" noAdjustHandles="1" noChangeArrowheads="1" noChangeShapeType="1"/>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590549" y="647877"/>
            <a:ext cx="6034839" cy="769441"/>
          </a:xfrm>
          <a:prstGeom prst="rect">
            <a:avLst/>
          </a:prstGeom>
          <a:noFill/>
        </p:spPr>
        <p:txBody>
          <a:bodyPr wrap="square" rtlCol="0">
            <a:spAutoFit/>
          </a:bodyPr>
          <a:lstStyle/>
          <a:p>
            <a:r>
              <a:rPr lang="es-MX" sz="4400" dirty="0">
                <a:solidFill>
                  <a:schemeClr val="bg1"/>
                </a:solidFill>
                <a:latin typeface="Patua One" panose="02000000000000000000" pitchFamily="2" charset="0"/>
              </a:rPr>
              <a:t>¿Por qué una Verbena?</a:t>
            </a:r>
          </a:p>
        </p:txBody>
      </p:sp>
      <p:sp>
        <p:nvSpPr>
          <p:cNvPr id="5" name="Subtitle 2">
            <a:extLst>
              <a:ext uri="{FF2B5EF4-FFF2-40B4-BE49-F238E27FC236}">
                <a16:creationId xmlns:a16="http://schemas.microsoft.com/office/drawing/2014/main" id="{F64AD65B-343E-C45D-84FC-3BB7EB34362E}"/>
              </a:ext>
            </a:extLst>
          </p:cNvPr>
          <p:cNvSpPr txBox="1">
            <a:spLocks/>
          </p:cNvSpPr>
          <p:nvPr/>
        </p:nvSpPr>
        <p:spPr>
          <a:xfrm>
            <a:off x="590549" y="1704014"/>
            <a:ext cx="5730039" cy="43117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bg1"/>
                </a:solidFill>
                <a:latin typeface="Raleway" pitchFamily="2" charset="0"/>
              </a:rPr>
              <a:t>Así como las flores de verbena crecen en racimos, creando una red interconectada de pequeñas flores, los foros del sitio web permiten a los usuarios compartir ideas y proyectos, fomentando el intercambio de conocimientos y el crecimiento de nuestra comunidad.</a:t>
            </a:r>
            <a:endParaRPr lang="es-MX" dirty="0">
              <a:solidFill>
                <a:schemeClr val="bg1"/>
              </a:solidFill>
              <a:latin typeface="Raleway" pitchFamily="2" charset="0"/>
            </a:endParaRPr>
          </a:p>
        </p:txBody>
      </p:sp>
      <p:pic>
        <p:nvPicPr>
          <p:cNvPr id="9" name="Picture 8" descr="Close-up of a plant with purple flowers&#10;&#10;Description automatically generated">
            <a:extLst>
              <a:ext uri="{FF2B5EF4-FFF2-40B4-BE49-F238E27FC236}">
                <a16:creationId xmlns:a16="http://schemas.microsoft.com/office/drawing/2014/main" id="{0E641610-5B15-7C40-2460-1CF59B443BFB}"/>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tretch>
            <a:fillRect/>
          </a:stretch>
        </p:blipFill>
        <p:spPr>
          <a:xfrm>
            <a:off x="7552541" y="601579"/>
            <a:ext cx="4240170" cy="5653560"/>
          </a:xfrm>
          <a:prstGeom prst="ellipse">
            <a:avLst/>
          </a:prstGeom>
          <a:ln>
            <a:noFill/>
          </a:ln>
          <a:effectLst>
            <a:softEdge rad="112500"/>
          </a:effectLst>
        </p:spPr>
      </p:pic>
    </p:spTree>
    <p:extLst>
      <p:ext uri="{BB962C8B-B14F-4D97-AF65-F5344CB8AC3E}">
        <p14:creationId xmlns:p14="http://schemas.microsoft.com/office/powerpoint/2010/main" val="445746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t="15231" r="22539" b="19492"/>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401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4010" y="3051659"/>
            <a:ext cx="4864100" cy="769441"/>
          </a:xfrm>
          <a:prstGeom prst="rect">
            <a:avLst/>
          </a:prstGeom>
          <a:noFill/>
        </p:spPr>
        <p:txBody>
          <a:bodyPr wrap="square" rtlCol="0">
            <a:spAutoFit/>
          </a:bodyPr>
          <a:lstStyle/>
          <a:p>
            <a:pPr algn="ctr"/>
            <a:r>
              <a:rPr lang="es-MX" sz="4400" dirty="0">
                <a:solidFill>
                  <a:schemeClr val="bg1"/>
                </a:solidFill>
                <a:latin typeface="Patua One" panose="02000000000000000000" pitchFamily="2" charset="0"/>
              </a:rPr>
              <a:t>Mapa de Sitio</a:t>
            </a:r>
          </a:p>
        </p:txBody>
      </p:sp>
      <p:pic>
        <p:nvPicPr>
          <p:cNvPr id="10" name="Picture 9" descr="A screenshot of a computer&#10;&#10;Description automatically generated">
            <a:extLst>
              <a:ext uri="{FF2B5EF4-FFF2-40B4-BE49-F238E27FC236}">
                <a16:creationId xmlns:a16="http://schemas.microsoft.com/office/drawing/2014/main" id="{E78400BD-EFDA-AF6A-14E7-ED700B61D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165" y="0"/>
            <a:ext cx="6257825" cy="6858000"/>
          </a:xfrm>
          <a:prstGeom prst="rect">
            <a:avLst/>
          </a:prstGeom>
        </p:spPr>
      </p:pic>
    </p:spTree>
    <p:extLst>
      <p:ext uri="{BB962C8B-B14F-4D97-AF65-F5344CB8AC3E}">
        <p14:creationId xmlns:p14="http://schemas.microsoft.com/office/powerpoint/2010/main" val="13643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t="15231" r="22539" b="19492"/>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401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1" name="Picture 10" descr="A screenshot of a computer&#10;&#10;Description automatically generated">
            <a:extLst>
              <a:ext uri="{FF2B5EF4-FFF2-40B4-BE49-F238E27FC236}">
                <a16:creationId xmlns:a16="http://schemas.microsoft.com/office/drawing/2014/main" id="{428681C3-AA5C-C6D7-6ACD-35B7FD114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087" y="0"/>
            <a:ext cx="6257825" cy="6858000"/>
          </a:xfrm>
          <a:prstGeom prst="rect">
            <a:avLst/>
          </a:prstGeom>
        </p:spPr>
      </p:pic>
    </p:spTree>
    <p:extLst>
      <p:ext uri="{BB962C8B-B14F-4D97-AF65-F5344CB8AC3E}">
        <p14:creationId xmlns:p14="http://schemas.microsoft.com/office/powerpoint/2010/main" val="3175496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13066" t="23424" r="29040" b="27684"/>
          <a:stretch/>
        </p:blipFill>
        <p:spPr>
          <a:xfrm>
            <a:off x="-1524" y="0"/>
            <a:ext cx="12192000" cy="687276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24" y="-1476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3548481" y="2705725"/>
            <a:ext cx="7950534" cy="1446550"/>
          </a:xfrm>
          <a:prstGeom prst="rect">
            <a:avLst/>
          </a:prstGeom>
          <a:noFill/>
        </p:spPr>
        <p:txBody>
          <a:bodyPr wrap="square" rtlCol="0">
            <a:spAutoFit/>
          </a:bodyPr>
          <a:lstStyle/>
          <a:p>
            <a:pPr algn="r"/>
            <a:r>
              <a:rPr lang="es-MX" sz="4400" dirty="0">
                <a:solidFill>
                  <a:schemeClr val="bg1"/>
                </a:solidFill>
                <a:latin typeface="Patua One" panose="02000000000000000000" pitchFamily="2" charset="0"/>
              </a:rPr>
              <a:t>Mapa de Sitio </a:t>
            </a:r>
          </a:p>
          <a:p>
            <a:pPr algn="r"/>
            <a:r>
              <a:rPr lang="es-MX" sz="4400" dirty="0">
                <a:solidFill>
                  <a:schemeClr val="bg1"/>
                </a:solidFill>
                <a:latin typeface="Patua One" panose="02000000000000000000" pitchFamily="2" charset="0"/>
              </a:rPr>
              <a:t>con </a:t>
            </a:r>
            <a:r>
              <a:rPr lang="es-MX" sz="4400" dirty="0" err="1">
                <a:solidFill>
                  <a:schemeClr val="bg1"/>
                </a:solidFill>
                <a:latin typeface="Patua One" panose="02000000000000000000" pitchFamily="2" charset="0"/>
              </a:rPr>
              <a:t>Wireframes</a:t>
            </a:r>
            <a:endParaRPr lang="es-MX" sz="4400" dirty="0">
              <a:solidFill>
                <a:schemeClr val="bg1"/>
              </a:solidFill>
              <a:latin typeface="Patua One" panose="02000000000000000000" pitchFamily="2" charset="0"/>
            </a:endParaRPr>
          </a:p>
        </p:txBody>
      </p:sp>
      <p:pic>
        <p:nvPicPr>
          <p:cNvPr id="6" name="Picture 5" descr="A computer screen shot of a computer&#10;&#10;Description automatically generated">
            <a:extLst>
              <a:ext uri="{FF2B5EF4-FFF2-40B4-BE49-F238E27FC236}">
                <a16:creationId xmlns:a16="http://schemas.microsoft.com/office/drawing/2014/main" id="{47A965BF-D357-0244-522E-013A60390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2" y="1473363"/>
            <a:ext cx="6818897" cy="3896513"/>
          </a:xfrm>
          <a:prstGeom prst="rect">
            <a:avLst/>
          </a:prstGeom>
        </p:spPr>
      </p:pic>
    </p:spTree>
    <p:extLst>
      <p:ext uri="{BB962C8B-B14F-4D97-AF65-F5344CB8AC3E}">
        <p14:creationId xmlns:p14="http://schemas.microsoft.com/office/powerpoint/2010/main" val="1820732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13066" t="23424" r="29040" b="27684"/>
          <a:stretch/>
        </p:blipFill>
        <p:spPr>
          <a:xfrm>
            <a:off x="-1524" y="0"/>
            <a:ext cx="12192000" cy="687276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24" y="-1476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5" name="Picture 4" descr="A computer screen shot of a computer&#10;&#10;Description automatically generated">
            <a:extLst>
              <a:ext uri="{FF2B5EF4-FFF2-40B4-BE49-F238E27FC236}">
                <a16:creationId xmlns:a16="http://schemas.microsoft.com/office/drawing/2014/main" id="{C6A25828-C9DE-9B39-9233-171F0154D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80"/>
            <a:ext cx="12192000" cy="6858000"/>
          </a:xfrm>
          <a:prstGeom prst="rect">
            <a:avLst/>
          </a:prstGeom>
        </p:spPr>
      </p:pic>
    </p:spTree>
    <p:extLst>
      <p:ext uri="{BB962C8B-B14F-4D97-AF65-F5344CB8AC3E}">
        <p14:creationId xmlns:p14="http://schemas.microsoft.com/office/powerpoint/2010/main" val="282767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3663950" y="3051659"/>
            <a:ext cx="4864100" cy="769441"/>
          </a:xfrm>
          <a:prstGeom prst="rect">
            <a:avLst/>
          </a:prstGeom>
          <a:noFill/>
        </p:spPr>
        <p:txBody>
          <a:bodyPr wrap="square" rtlCol="0">
            <a:spAutoFit/>
          </a:bodyPr>
          <a:lstStyle/>
          <a:p>
            <a:pPr algn="ctr"/>
            <a:r>
              <a:rPr lang="es-MX" sz="4400" dirty="0">
                <a:solidFill>
                  <a:schemeClr val="bg1"/>
                </a:solidFill>
                <a:latin typeface="Patua One" panose="02000000000000000000" pitchFamily="2" charset="0"/>
              </a:rPr>
              <a:t>Tabla de Mockups</a:t>
            </a:r>
          </a:p>
        </p:txBody>
      </p:sp>
    </p:spTree>
    <p:extLst>
      <p:ext uri="{BB962C8B-B14F-4D97-AF65-F5344CB8AC3E}">
        <p14:creationId xmlns:p14="http://schemas.microsoft.com/office/powerpoint/2010/main" val="3163102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1360</TotalTime>
  <Words>1684</Words>
  <Application>Microsoft Office PowerPoint</Application>
  <PresentationFormat>Widescreen</PresentationFormat>
  <Paragraphs>113</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Patua One</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JORGE ALBERTO MUÑOZ CASTAÑEDA</dc:creator>
  <cp:lastModifiedBy>JORGE ALBERTO MUÑOZ CASTAÑEDA</cp:lastModifiedBy>
  <cp:revision>59</cp:revision>
  <dcterms:created xsi:type="dcterms:W3CDTF">2024-09-08T00:35:43Z</dcterms:created>
  <dcterms:modified xsi:type="dcterms:W3CDTF">2024-10-09T17:21:58Z</dcterms:modified>
</cp:coreProperties>
</file>